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Roboto"/>
      <p:regular r:id="rId55"/>
      <p:bold r:id="rId56"/>
      <p:italic r:id="rId57"/>
      <p:boldItalic r:id="rId58"/>
    </p:embeddedFont>
    <p:embeddedFont>
      <p:font typeface="DM Sans"/>
      <p:regular r:id="rId59"/>
      <p:bold r:id="rId60"/>
      <p:italic r:id="rId61"/>
      <p:boldItalic r:id="rId62"/>
    </p:embeddedFont>
    <p:embeddedFont>
      <p:font typeface="Source Sans Pro"/>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6954D7-EE0D-414A-B82E-1FD638FC4B9B}">
  <a:tblStyle styleId="{8F6954D7-EE0D-414A-B82E-1FD638FC4B9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DMSans-boldItalic.fntdata"/><Relationship Id="rId61" Type="http://schemas.openxmlformats.org/officeDocument/2006/relationships/font" Target="fonts/DMSans-italic.fntdata"/><Relationship Id="rId20" Type="http://schemas.openxmlformats.org/officeDocument/2006/relationships/slide" Target="slides/slide14.xml"/><Relationship Id="rId64" Type="http://schemas.openxmlformats.org/officeDocument/2006/relationships/font" Target="fonts/SourceSansPro-bold.fntdata"/><Relationship Id="rId63" Type="http://schemas.openxmlformats.org/officeDocument/2006/relationships/font" Target="fonts/SourceSansPro-regular.fntdata"/><Relationship Id="rId22" Type="http://schemas.openxmlformats.org/officeDocument/2006/relationships/slide" Target="slides/slide16.xml"/><Relationship Id="rId66" Type="http://schemas.openxmlformats.org/officeDocument/2006/relationships/font" Target="fonts/SourceSansPro-boldItalic.fntdata"/><Relationship Id="rId21" Type="http://schemas.openxmlformats.org/officeDocument/2006/relationships/slide" Target="slides/slide15.xml"/><Relationship Id="rId65" Type="http://schemas.openxmlformats.org/officeDocument/2006/relationships/font" Target="fonts/SourceSansPro-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DMSans-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DMSans-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my name is Ekin Tiu, and today I’m going to be presenting our project and mobile app, Collide, where your next best friend is just around the corner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7594ed5c5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7594ed5c5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82abbe838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182abbe838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we looked at ½ issues, we decided it was the best use of time to </a:t>
            </a:r>
            <a:r>
              <a:rPr lang="en"/>
              <a:t>primarily</a:t>
            </a:r>
            <a:r>
              <a:rPr lang="en"/>
              <a:t> focus on fixing ¾ issues more thoroughly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7594ed5c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17594ed5c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17594ed5c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17594ed5c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182abbe838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182abbe838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 of these, we addressed 9 with major design revisions as we saw fit, and were split up rather evenly per task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7594ed5c5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7594ed5c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82abbe838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182abbe838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82abbe838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182abbe838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82abbe838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82abbe838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82abbe838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82abbe838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17594ed5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17594ed5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182abbe838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182abbe838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82abbe838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82abbe838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82abbe838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82abbe838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82abbe838_1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82abbe838_1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want to know at every step of the way, if their location is being shared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82abbe838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182abbe838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82abbe838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182abbe838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82abbe838_1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82abbe838_1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82abbe838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182abbe838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182abbe838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182abbe838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82abbe838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182abbe838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17594ed5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17594ed5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transitioning to a new environment, whether it be college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82abbe838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82abbe838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628650" marR="660972" rtl="0" algn="l">
              <a:lnSpc>
                <a:spcPct val="114537"/>
              </a:lnSpc>
              <a:spcBef>
                <a:spcPts val="250"/>
              </a:spcBef>
              <a:spcAft>
                <a:spcPts val="0"/>
              </a:spcAft>
              <a:buClr>
                <a:schemeClr val="dk1"/>
              </a:buClr>
              <a:buSzPts val="1200"/>
              <a:buFont typeface="Source Sans Pro"/>
              <a:buAutoNum type="alphaLcPeriod"/>
            </a:pPr>
            <a:r>
              <a:rPr lang="en" sz="1200">
                <a:solidFill>
                  <a:schemeClr val="dk1"/>
                </a:solidFill>
                <a:latin typeface="Source Sans Pro"/>
                <a:ea typeface="Source Sans Pro"/>
                <a:cs typeface="Source Sans Pro"/>
                <a:sym typeface="Source Sans Pro"/>
              </a:rPr>
              <a:t>Problem Description: The timeline ruler could be more intuitive, as the spacing and the time periods are variable for the same amount of space on the ruler. </a:t>
            </a:r>
            <a:endParaRPr sz="1200">
              <a:solidFill>
                <a:schemeClr val="dk1"/>
              </a:solidFill>
              <a:latin typeface="Source Sans Pro"/>
              <a:ea typeface="Source Sans Pro"/>
              <a:cs typeface="Source Sans Pro"/>
              <a:sym typeface="Source Sans Pro"/>
            </a:endParaRPr>
          </a:p>
          <a:p>
            <a:pPr indent="-304800" lvl="0" marL="628650" marR="660972" rtl="0" algn="l">
              <a:lnSpc>
                <a:spcPct val="114537"/>
              </a:lnSpc>
              <a:spcBef>
                <a:spcPts val="0"/>
              </a:spcBef>
              <a:spcAft>
                <a:spcPts val="0"/>
              </a:spcAft>
              <a:buClr>
                <a:schemeClr val="dk1"/>
              </a:buClr>
              <a:buSzPts val="1200"/>
              <a:buFont typeface="Source Sans Pro"/>
              <a:buAutoNum type="alphaLcPeriod"/>
            </a:pPr>
            <a:r>
              <a:rPr lang="en" sz="1200">
                <a:solidFill>
                  <a:schemeClr val="dk1"/>
                </a:solidFill>
                <a:latin typeface="Source Sans Pro"/>
                <a:ea typeface="Source Sans Pro"/>
                <a:cs typeface="Source Sans Pro"/>
                <a:sym typeface="Source Sans Pro"/>
              </a:rPr>
              <a:t>Rationale: I found the ruler structure to be a bit confusing as an initial user and even as an experienced one as I played with the prototype more.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82abbe838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82abbe838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82abbe838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182abbe838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82abbe838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182abbe838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82abbe838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182abbe838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82abbe838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182abbe838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182abbe838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182abbe838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050">
                <a:solidFill>
                  <a:srgbClr val="3C4043"/>
                </a:solidFill>
                <a:highlight>
                  <a:srgbClr val="FFFFFF"/>
                </a:highlight>
                <a:latin typeface="Roboto"/>
                <a:ea typeface="Roboto"/>
                <a:cs typeface="Roboto"/>
                <a:sym typeface="Roboto"/>
              </a:rPr>
              <a:t>Was just for indicating completion of the task for the purposes of the assignment-- will remove for the actual app</a:t>
            </a:r>
            <a:endParaRPr sz="1050">
              <a:solidFill>
                <a:srgbClr val="3C4043"/>
              </a:solidFill>
              <a:highlight>
                <a:srgbClr val="FFFFFF"/>
              </a:highlight>
              <a:latin typeface="Roboto"/>
              <a:ea typeface="Roboto"/>
              <a:cs typeface="Roboto"/>
              <a:sym typeface="Roboto"/>
            </a:endParaRPr>
          </a:p>
          <a:p>
            <a:pPr indent="-295275" lvl="0" marL="457200" rtl="0" algn="l">
              <a:spcBef>
                <a:spcPts val="0"/>
              </a:spcBef>
              <a:spcAft>
                <a:spcPts val="0"/>
              </a:spcAft>
              <a:buClr>
                <a:srgbClr val="3C4043"/>
              </a:buClr>
              <a:buSzPts val="1050"/>
              <a:buFont typeface="Roboto"/>
              <a:buChar char="●"/>
            </a:pPr>
            <a:r>
              <a:rPr lang="en" sz="1050">
                <a:solidFill>
                  <a:srgbClr val="3C4043"/>
                </a:solidFill>
                <a:highlight>
                  <a:srgbClr val="FFFFFF"/>
                </a:highlight>
                <a:latin typeface="Roboto"/>
                <a:ea typeface="Roboto"/>
                <a:cs typeface="Roboto"/>
                <a:sym typeface="Roboto"/>
              </a:rPr>
              <a:t>to fix this, we can have a tutorial upon the user opening the app for the first time, but for given the time constraints we will not implement this.</a:t>
            </a:r>
            <a:endParaRPr sz="1050">
              <a:solidFill>
                <a:srgbClr val="3C4043"/>
              </a:solidFill>
              <a:highlight>
                <a:srgbClr val="FFFFFF"/>
              </a:highlight>
              <a:latin typeface="Roboto"/>
              <a:ea typeface="Roboto"/>
              <a:cs typeface="Roboto"/>
              <a:sym typeface="Roboto"/>
            </a:endParaRPr>
          </a:p>
          <a:p>
            <a:pPr indent="-342900" lvl="0" marL="457200" rtl="0" algn="l">
              <a:spcBef>
                <a:spcPts val="0"/>
              </a:spcBef>
              <a:spcAft>
                <a:spcPts val="0"/>
              </a:spcAft>
              <a:buClr>
                <a:schemeClr val="dk1"/>
              </a:buClr>
              <a:buSzPts val="1800"/>
              <a:buFont typeface="DM Sans"/>
              <a:buChar char="●"/>
            </a:pPr>
            <a:r>
              <a:rPr lang="en" sz="1800">
                <a:solidFill>
                  <a:schemeClr val="dk1"/>
                </a:solidFill>
                <a:latin typeface="DM Sans"/>
                <a:ea typeface="DM Sans"/>
                <a:cs typeface="DM Sans"/>
                <a:sym typeface="DM Sans"/>
              </a:rPr>
              <a:t>False positive violations (we had them already in our med-fi)</a:t>
            </a:r>
            <a:endParaRPr sz="1800">
              <a:solidFill>
                <a:schemeClr val="dk1"/>
              </a:solidFill>
              <a:latin typeface="DM Sans"/>
              <a:ea typeface="DM Sans"/>
              <a:cs typeface="DM Sans"/>
              <a:sym typeface="DM Sans"/>
            </a:endParaRPr>
          </a:p>
          <a:p>
            <a:pPr indent="-317500" lvl="1" marL="914400" rtl="0" algn="l">
              <a:spcBef>
                <a:spcPts val="1000"/>
              </a:spcBef>
              <a:spcAft>
                <a:spcPts val="1000"/>
              </a:spcAft>
              <a:buClr>
                <a:schemeClr val="dk1"/>
              </a:buClr>
              <a:buSzPts val="1400"/>
              <a:buFont typeface="DM Sans"/>
              <a:buChar char="○"/>
            </a:pPr>
            <a:r>
              <a:rPr i="1" lang="en" sz="1400">
                <a:solidFill>
                  <a:schemeClr val="dk1"/>
                </a:solidFill>
                <a:latin typeface="DM Sans"/>
                <a:ea typeface="DM Sans"/>
                <a:cs typeface="DM Sans"/>
                <a:sym typeface="DM Sans"/>
              </a:rPr>
              <a:t>i.e. Users can click on “Add to Network” and the button changes to “Request Sent.” However, there’s no way to unsend a request</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7594ed5c5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17594ed5c5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7594ed5c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17594ed5c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 figma for prototyping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 react native and expo for developing, expo helps us test fast, built on top of react native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17594ed5c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17594ed5c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17594ed5c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17594ed5c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 a second to think about the number of people that pass you daily. Wouldn’t it be a shame if that person shared interests with you? Collide aims to change this.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82abbe838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182abbe838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182abbe838_1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182abbe838_1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7594ed5c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17594ed5c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17594ed5c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17594ed5c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17594ed5c5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17594ed5c5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82abbe838_1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182abbe838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7594ed5c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17594ed5c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17594ed5c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17594ed5c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17594ed5c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17594ed5c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we hope that collide gives you a reason to find your next best friend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175bf807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175bf807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17594ed5c5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17594ed5c5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in order to understand how we’re building out this solution, it’s useful to provide some context on our journey thus far. So today, we want to see how heuristic evaluation directly translated to changes made on our hi-fi prototype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17594ed5c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17594ed5c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7594ed5c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7594ed5c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7594ed5c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7594ed5c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1pPr>
            <a:lvl2pPr lvl="1">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2pPr>
            <a:lvl3pPr lvl="2">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3pPr>
            <a:lvl4pPr lvl="3">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4pPr>
            <a:lvl5pPr lvl="4">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5pPr>
            <a:lvl6pPr lvl="5">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6pPr>
            <a:lvl7pPr lvl="6">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7pPr>
            <a:lvl8pPr lvl="7">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8pPr>
            <a:lvl9pPr lvl="8">
              <a:spcBef>
                <a:spcPts val="0"/>
              </a:spcBef>
              <a:spcAft>
                <a:spcPts val="0"/>
              </a:spcAft>
              <a:buClr>
                <a:schemeClr val="dk1"/>
              </a:buClr>
              <a:buSzPts val="2800"/>
              <a:buFont typeface="DM Sans"/>
              <a:buNone/>
              <a:defRPr sz="2800">
                <a:solidFill>
                  <a:schemeClr val="dk1"/>
                </a:solidFill>
                <a:latin typeface="DM Sans"/>
                <a:ea typeface="DM Sans"/>
                <a:cs typeface="DM Sans"/>
                <a:sym typeface="DM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DM Sans"/>
              <a:buChar char="●"/>
              <a:defRPr sz="1800">
                <a:solidFill>
                  <a:schemeClr val="dk2"/>
                </a:solidFill>
                <a:latin typeface="DM Sans"/>
                <a:ea typeface="DM Sans"/>
                <a:cs typeface="DM Sans"/>
                <a:sym typeface="DM Sans"/>
              </a:defRPr>
            </a:lvl1pPr>
            <a:lvl2pPr indent="-317500" lvl="1" marL="9144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indent="-317500" lvl="2" marL="13716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indent="-317500" lvl="3" marL="18288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indent="-317500" lvl="4" marL="22860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indent="-317500" lvl="5" marL="2743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indent="-317500" lvl="6" marL="32004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indent="-317500" lvl="7" marL="36576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indent="-317500" lvl="8" marL="41148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4.png"/><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1.jpg"/><Relationship Id="rId5" Type="http://schemas.openxmlformats.org/officeDocument/2006/relationships/image" Target="../media/image5.jpg"/><Relationship Id="rId6" Type="http://schemas.openxmlformats.org/officeDocument/2006/relationships/image" Target="../media/image9.jp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6.png"/><Relationship Id="rId6"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4.png"/><Relationship Id="rId6"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emojipedia.org/person-standing/" TargetMode="External"/><Relationship Id="rId4" Type="http://schemas.openxmlformats.org/officeDocument/2006/relationships/image" Target="../media/image3.png"/><Relationship Id="rId5" Type="http://schemas.openxmlformats.org/officeDocument/2006/relationships/image" Target="../media/image5.jpg"/><Relationship Id="rId6" Type="http://schemas.openxmlformats.org/officeDocument/2006/relationships/image" Target="../media/image11.jpg"/><Relationship Id="rId7" Type="http://schemas.openxmlformats.org/officeDocument/2006/relationships/image" Target="../media/image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png"/><Relationship Id="rId4" Type="http://schemas.openxmlformats.org/officeDocument/2006/relationships/hyperlink" Target="http://drive.google.com/file/d/1gaiX3HLpbUAeUNk7lZhawI3pI4fN9pO2/view" TargetMode="External"/><Relationship Id="rId5" Type="http://schemas.openxmlformats.org/officeDocument/2006/relationships/image" Target="../media/image5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2651225"/>
            <a:ext cx="8520600" cy="108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Collide</a:t>
            </a:r>
            <a:endParaRPr/>
          </a:p>
        </p:txBody>
      </p:sp>
      <p:sp>
        <p:nvSpPr>
          <p:cNvPr id="55" name="Google Shape;55;p13"/>
          <p:cNvSpPr txBox="1"/>
          <p:nvPr>
            <p:ph idx="1" type="subTitle"/>
          </p:nvPr>
        </p:nvSpPr>
        <p:spPr>
          <a:xfrm>
            <a:off x="311688" y="37369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t>Your next best friend is just around the corner</a:t>
            </a:r>
            <a:endParaRPr sz="2000"/>
          </a:p>
        </p:txBody>
      </p:sp>
      <p:pic>
        <p:nvPicPr>
          <p:cNvPr id="56" name="Google Shape;56;p13"/>
          <p:cNvPicPr preferRelativeResize="0"/>
          <p:nvPr/>
        </p:nvPicPr>
        <p:blipFill>
          <a:blip r:embed="rId3">
            <a:alphaModFix/>
          </a:blip>
          <a:stretch>
            <a:fillRect/>
          </a:stretch>
        </p:blipFill>
        <p:spPr>
          <a:xfrm>
            <a:off x="3624250" y="676275"/>
            <a:ext cx="1895475" cy="1895475"/>
          </a:xfrm>
          <a:prstGeom prst="rect">
            <a:avLst/>
          </a:prstGeom>
          <a:noFill/>
          <a:ln>
            <a:noFill/>
          </a:ln>
        </p:spPr>
      </p:pic>
      <p:pic>
        <p:nvPicPr>
          <p:cNvPr id="57" name="Google Shape;57;p13"/>
          <p:cNvPicPr preferRelativeResize="0"/>
          <p:nvPr/>
        </p:nvPicPr>
        <p:blipFill>
          <a:blip r:embed="rId4">
            <a:alphaModFix/>
          </a:blip>
          <a:stretch>
            <a:fillRect/>
          </a:stretch>
        </p:blipFill>
        <p:spPr>
          <a:xfrm>
            <a:off x="0" y="0"/>
            <a:ext cx="3544172" cy="1895475"/>
          </a:xfrm>
          <a:prstGeom prst="rect">
            <a:avLst/>
          </a:prstGeom>
          <a:noFill/>
          <a:ln>
            <a:noFill/>
          </a:ln>
        </p:spPr>
      </p:pic>
      <p:pic>
        <p:nvPicPr>
          <p:cNvPr id="58" name="Google Shape;58;p13"/>
          <p:cNvPicPr preferRelativeResize="0"/>
          <p:nvPr/>
        </p:nvPicPr>
        <p:blipFill>
          <a:blip r:embed="rId5">
            <a:alphaModFix/>
          </a:blip>
          <a:stretch>
            <a:fillRect/>
          </a:stretch>
        </p:blipFill>
        <p:spPr>
          <a:xfrm>
            <a:off x="6338450" y="3561318"/>
            <a:ext cx="2805549" cy="15949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aphicFrame>
        <p:nvGraphicFramePr>
          <p:cNvPr id="146" name="Google Shape;146;p22"/>
          <p:cNvGraphicFramePr/>
          <p:nvPr/>
        </p:nvGraphicFramePr>
        <p:xfrm>
          <a:off x="311700" y="323850"/>
          <a:ext cx="3000000" cy="3000000"/>
        </p:xfrm>
        <a:graphic>
          <a:graphicData uri="http://schemas.openxmlformats.org/drawingml/2006/table">
            <a:tbl>
              <a:tblPr>
                <a:noFill/>
                <a:tableStyleId>{8F6954D7-EE0D-414A-B82E-1FD638FC4B9B}</a:tableStyleId>
              </a:tblPr>
              <a:tblGrid>
                <a:gridCol w="2130150"/>
                <a:gridCol w="2130150"/>
                <a:gridCol w="2130150"/>
                <a:gridCol w="2130150"/>
              </a:tblGrid>
              <a:tr h="514550">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Category</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 Viol. Sev 3</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 Viol Sev 4</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 Viol. (total)</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b="1" lang="en" sz="1100">
                          <a:latin typeface="Source Sans Pro"/>
                          <a:ea typeface="Source Sans Pro"/>
                          <a:cs typeface="Source Sans Pro"/>
                          <a:sym typeface="Source Sans Pro"/>
                        </a:rPr>
                        <a:t>H1: Visibility of Status </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4</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6</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H2: Match Sys &amp; World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H3: User Control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4</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H4: Consistency &amp; Standards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H5: Error Prevention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H6: Recognition not Recall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2</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2</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H7: Efficiency of Use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H8: Minimalist Design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2</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H9: Help Users with Errors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b="1" lang="en" sz="1100">
                          <a:latin typeface="Source Sans Pro"/>
                          <a:ea typeface="Source Sans Pro"/>
                          <a:cs typeface="Source Sans Pro"/>
                          <a:sym typeface="Source Sans Pro"/>
                        </a:rPr>
                        <a:t>H10: Help &amp; Documentation </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lnSpc>
                          <a:spcPct val="115000"/>
                        </a:lnSpc>
                        <a:spcBef>
                          <a:spcPts val="0"/>
                        </a:spcBef>
                        <a:spcAft>
                          <a:spcPts val="0"/>
                        </a:spcAft>
                        <a:buNone/>
                      </a:pPr>
                      <a:r>
                        <a:rPr b="1" lang="en" sz="1100">
                          <a:latin typeface="Source Sans Pro"/>
                          <a:ea typeface="Source Sans Pro"/>
                          <a:cs typeface="Source Sans Pro"/>
                          <a:sym typeface="Source Sans Pro"/>
                        </a:rPr>
                        <a:t>3</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5</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270000">
                <a:tc>
                  <a:txBody>
                    <a:bodyPr/>
                    <a:lstStyle/>
                    <a:p>
                      <a:pPr indent="0" lvl="0" marL="95123" rtl="0" algn="l">
                        <a:spcBef>
                          <a:spcPts val="0"/>
                        </a:spcBef>
                        <a:spcAft>
                          <a:spcPts val="0"/>
                        </a:spcAft>
                        <a:buNone/>
                      </a:pPr>
                      <a:r>
                        <a:rPr b="1" lang="en" sz="1100">
                          <a:latin typeface="Source Sans Pro"/>
                          <a:ea typeface="Source Sans Pro"/>
                          <a:cs typeface="Source Sans Pro"/>
                          <a:sym typeface="Source Sans Pro"/>
                        </a:rPr>
                        <a:t>H11: Accessible </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4</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1</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5</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H12: Fairness &amp; Inclusion</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0</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1</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1</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H13: Value Alignment</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0</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0" name="Shape 150"/>
        <p:cNvGrpSpPr/>
        <p:nvPr/>
      </p:nvGrpSpPr>
      <p:grpSpPr>
        <a:xfrm>
          <a:off x="0" y="0"/>
          <a:ext cx="0" cy="0"/>
          <a:chOff x="0" y="0"/>
          <a:chExt cx="0" cy="0"/>
        </a:xfrm>
      </p:grpSpPr>
      <p:sp>
        <p:nvSpPr>
          <p:cNvPr id="151" name="Google Shape;151;p23"/>
          <p:cNvSpPr txBox="1"/>
          <p:nvPr>
            <p:ph idx="1" type="body"/>
          </p:nvPr>
        </p:nvSpPr>
        <p:spPr>
          <a:xfrm>
            <a:off x="3517675" y="2224875"/>
            <a:ext cx="4404000" cy="8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Severity</a:t>
            </a:r>
            <a:r>
              <a:rPr b="1" lang="en" sz="3600">
                <a:solidFill>
                  <a:schemeClr val="dk1"/>
                </a:solidFill>
              </a:rPr>
              <a:t> 3/4</a:t>
            </a:r>
            <a:r>
              <a:rPr lang="en" sz="3600">
                <a:solidFill>
                  <a:schemeClr val="dk1"/>
                </a:solidFill>
              </a:rPr>
              <a:t> Issues</a:t>
            </a:r>
            <a:endParaRPr sz="3600">
              <a:solidFill>
                <a:schemeClr val="dk1"/>
              </a:solidFill>
            </a:endParaRPr>
          </a:p>
          <a:p>
            <a:pPr indent="0" lvl="0" marL="0" rtl="0" algn="l">
              <a:spcBef>
                <a:spcPts val="1200"/>
              </a:spcBef>
              <a:spcAft>
                <a:spcPts val="0"/>
              </a:spcAft>
              <a:buNone/>
            </a:pPr>
            <a:r>
              <a:t/>
            </a:r>
            <a:endParaRPr sz="3600">
              <a:solidFill>
                <a:schemeClr val="dk1"/>
              </a:solidFill>
            </a:endParaRPr>
          </a:p>
          <a:p>
            <a:pPr indent="0" lvl="0" marL="0" rtl="0" algn="l">
              <a:spcBef>
                <a:spcPts val="1200"/>
              </a:spcBef>
              <a:spcAft>
                <a:spcPts val="0"/>
              </a:spcAft>
              <a:buNone/>
            </a:pPr>
            <a:r>
              <a:t/>
            </a:r>
            <a:endParaRPr sz="3600"/>
          </a:p>
          <a:p>
            <a:pPr indent="0" lvl="0" marL="0" rtl="0" algn="l">
              <a:spcBef>
                <a:spcPts val="1200"/>
              </a:spcBef>
              <a:spcAft>
                <a:spcPts val="1200"/>
              </a:spcAft>
              <a:buNone/>
            </a:pPr>
            <a:r>
              <a:t/>
            </a:r>
            <a:endParaRPr sz="3600"/>
          </a:p>
        </p:txBody>
      </p:sp>
      <p:sp>
        <p:nvSpPr>
          <p:cNvPr id="152" name="Google Shape;152;p23"/>
          <p:cNvSpPr/>
          <p:nvPr/>
        </p:nvSpPr>
        <p:spPr>
          <a:xfrm>
            <a:off x="1342422" y="1679700"/>
            <a:ext cx="1765800" cy="1784100"/>
          </a:xfrm>
          <a:prstGeom prst="ellipse">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DM Sans"/>
                <a:ea typeface="DM Sans"/>
                <a:cs typeface="DM Sans"/>
                <a:sym typeface="DM Sans"/>
              </a:rPr>
              <a:t>22</a:t>
            </a:r>
            <a:endParaRPr b="1" sz="7200">
              <a:solidFill>
                <a:schemeClr val="lt1"/>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 name="Shape 156"/>
        <p:cNvGrpSpPr/>
        <p:nvPr/>
      </p:nvGrpSpPr>
      <p:grpSpPr>
        <a:xfrm>
          <a:off x="0" y="0"/>
          <a:ext cx="0" cy="0"/>
          <a:chOff x="0" y="0"/>
          <a:chExt cx="0" cy="0"/>
        </a:xfrm>
      </p:grpSpPr>
      <p:sp>
        <p:nvSpPr>
          <p:cNvPr id="157" name="Google Shape;157;p24"/>
          <p:cNvSpPr/>
          <p:nvPr/>
        </p:nvSpPr>
        <p:spPr>
          <a:xfrm>
            <a:off x="387200" y="1243375"/>
            <a:ext cx="3775800" cy="2253600"/>
          </a:xfrm>
          <a:prstGeom prst="wedgeRoundRectCallout">
            <a:avLst>
              <a:gd fmla="val -20833" name="adj1"/>
              <a:gd fmla="val 62500" name="adj2"/>
              <a:gd fmla="val 0" name="adj3"/>
            </a:avLst>
          </a:prstGeom>
          <a:gradFill>
            <a:gsLst>
              <a:gs pos="0">
                <a:srgbClr val="FFC534"/>
              </a:gs>
              <a:gs pos="100000">
                <a:srgbClr val="EA6787"/>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Heuristic Evaluation Examples</a:t>
            </a:r>
            <a:endParaRPr/>
          </a:p>
        </p:txBody>
      </p:sp>
      <p:sp>
        <p:nvSpPr>
          <p:cNvPr id="159" name="Google Shape;159;p24"/>
          <p:cNvSpPr txBox="1"/>
          <p:nvPr>
            <p:ph idx="1" type="body"/>
          </p:nvPr>
        </p:nvSpPr>
        <p:spPr>
          <a:xfrm>
            <a:off x="311700" y="1516375"/>
            <a:ext cx="4293900" cy="1707600"/>
          </a:xfrm>
          <a:prstGeom prst="rect">
            <a:avLst/>
          </a:prstGeom>
        </p:spPr>
        <p:txBody>
          <a:bodyPr anchorCtr="0" anchor="t" bIns="91425" lIns="91425" spcFirstLastPara="1" rIns="91425" wrap="square" tIns="91425">
            <a:normAutofit fontScale="85000"/>
          </a:bodyPr>
          <a:lstStyle/>
          <a:p>
            <a:pPr indent="0" lvl="0" marL="252780" marR="660972" rtl="0" algn="l">
              <a:lnSpc>
                <a:spcPct val="100000"/>
              </a:lnSpc>
              <a:spcBef>
                <a:spcPts val="662"/>
              </a:spcBef>
              <a:spcAft>
                <a:spcPts val="0"/>
              </a:spcAft>
              <a:buClr>
                <a:schemeClr val="dk1"/>
              </a:buClr>
              <a:buSzPct val="78571"/>
              <a:buFont typeface="Arial"/>
              <a:buNone/>
            </a:pPr>
            <a:r>
              <a:rPr b="1" i="1" lang="en" sz="1400">
                <a:solidFill>
                  <a:schemeClr val="lt1"/>
                </a:solidFill>
              </a:rPr>
              <a:t> H1 Visibility of system status / Severity 3 </a:t>
            </a:r>
            <a:endParaRPr b="1" i="1" sz="1400">
              <a:solidFill>
                <a:schemeClr val="lt1"/>
              </a:solidFill>
            </a:endParaRPr>
          </a:p>
          <a:p>
            <a:pPr indent="-304165" lvl="0" marL="628650" marR="660972" rtl="0" algn="l">
              <a:lnSpc>
                <a:spcPct val="114537"/>
              </a:lnSpc>
              <a:spcBef>
                <a:spcPts val="600"/>
              </a:spcBef>
              <a:spcAft>
                <a:spcPts val="0"/>
              </a:spcAft>
              <a:buClr>
                <a:schemeClr val="lt1"/>
              </a:buClr>
              <a:buSzPct val="100000"/>
              <a:buFont typeface="Source Sans Pro"/>
              <a:buAutoNum type="alphaLcPeriod"/>
            </a:pPr>
            <a:r>
              <a:rPr i="1" lang="en" sz="1400">
                <a:solidFill>
                  <a:schemeClr val="lt1"/>
                </a:solidFill>
                <a:latin typeface="Source Sans Pro"/>
                <a:ea typeface="Source Sans Pro"/>
                <a:cs typeface="Source Sans Pro"/>
                <a:sym typeface="Source Sans Pro"/>
              </a:rPr>
              <a:t>On the “You collided!” page, users can click x in the top right to exit. </a:t>
            </a:r>
            <a:r>
              <a:rPr b="1" i="1" lang="en" sz="1400">
                <a:solidFill>
                  <a:schemeClr val="lt1"/>
                </a:solidFill>
                <a:latin typeface="Source Sans Pro"/>
                <a:ea typeface="Source Sans Pro"/>
                <a:cs typeface="Source Sans Pro"/>
                <a:sym typeface="Source Sans Pro"/>
              </a:rPr>
              <a:t>It is unclear whether the location sharing stops after clicking x or not. </a:t>
            </a:r>
            <a:endParaRPr b="1" i="1" sz="1400">
              <a:solidFill>
                <a:schemeClr val="lt1"/>
              </a:solidFill>
              <a:latin typeface="Source Sans Pro"/>
              <a:ea typeface="Source Sans Pro"/>
              <a:cs typeface="Source Sans Pro"/>
              <a:sym typeface="Source Sans Pro"/>
            </a:endParaRPr>
          </a:p>
          <a:p>
            <a:pPr indent="-304165" lvl="0" marL="628650" marR="660972" rtl="0" algn="l">
              <a:lnSpc>
                <a:spcPct val="114537"/>
              </a:lnSpc>
              <a:spcBef>
                <a:spcPts val="0"/>
              </a:spcBef>
              <a:spcAft>
                <a:spcPts val="0"/>
              </a:spcAft>
              <a:buClr>
                <a:schemeClr val="lt1"/>
              </a:buClr>
              <a:buSzPct val="100000"/>
              <a:buFont typeface="Source Sans Pro"/>
              <a:buAutoNum type="alphaLcPeriod"/>
            </a:pPr>
            <a:r>
              <a:rPr i="1" lang="en" sz="1400">
                <a:solidFill>
                  <a:schemeClr val="lt1"/>
                </a:solidFill>
                <a:latin typeface="Source Sans Pro"/>
                <a:ea typeface="Source Sans Pro"/>
                <a:cs typeface="Source Sans Pro"/>
                <a:sym typeface="Source Sans Pro"/>
              </a:rPr>
              <a:t>Fix: Make it clear to the user whether the l</a:t>
            </a:r>
            <a:r>
              <a:rPr b="1" i="1" lang="en" sz="1400">
                <a:solidFill>
                  <a:schemeClr val="lt1"/>
                </a:solidFill>
                <a:latin typeface="Source Sans Pro"/>
                <a:ea typeface="Source Sans Pro"/>
                <a:cs typeface="Source Sans Pro"/>
                <a:sym typeface="Source Sans Pro"/>
              </a:rPr>
              <a:t>ocation sharing stops </a:t>
            </a:r>
            <a:r>
              <a:rPr i="1" lang="en" sz="1400">
                <a:solidFill>
                  <a:schemeClr val="lt1"/>
                </a:solidFill>
                <a:latin typeface="Source Sans Pro"/>
                <a:ea typeface="Source Sans Pro"/>
                <a:cs typeface="Source Sans Pro"/>
                <a:sym typeface="Source Sans Pro"/>
              </a:rPr>
              <a:t>or not after clicking x</a:t>
            </a:r>
            <a:endParaRPr i="1" sz="1400">
              <a:solidFill>
                <a:schemeClr val="lt1"/>
              </a:solidFill>
            </a:endParaRPr>
          </a:p>
        </p:txBody>
      </p:sp>
      <p:sp>
        <p:nvSpPr>
          <p:cNvPr id="160" name="Google Shape;160;p24"/>
          <p:cNvSpPr/>
          <p:nvPr/>
        </p:nvSpPr>
        <p:spPr>
          <a:xfrm>
            <a:off x="4736250" y="2300800"/>
            <a:ext cx="3983100" cy="2253600"/>
          </a:xfrm>
          <a:prstGeom prst="wedgeRoundRectCallout">
            <a:avLst>
              <a:gd fmla="val -20833" name="adj1"/>
              <a:gd fmla="val 62500" name="adj2"/>
              <a:gd fmla="val 0" name="adj3"/>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4"/>
          <p:cNvSpPr txBox="1"/>
          <p:nvPr>
            <p:ph idx="1" type="body"/>
          </p:nvPr>
        </p:nvSpPr>
        <p:spPr>
          <a:xfrm>
            <a:off x="4736251" y="2573800"/>
            <a:ext cx="4293900" cy="1707600"/>
          </a:xfrm>
          <a:prstGeom prst="rect">
            <a:avLst/>
          </a:prstGeom>
        </p:spPr>
        <p:txBody>
          <a:bodyPr anchorCtr="0" anchor="t" bIns="91425" lIns="91425" spcFirstLastPara="1" rIns="91425" wrap="square" tIns="91425">
            <a:normAutofit lnSpcReduction="20000"/>
          </a:bodyPr>
          <a:lstStyle/>
          <a:p>
            <a:pPr indent="0" lvl="0" marL="238150" rtl="0" algn="l">
              <a:lnSpc>
                <a:spcPct val="115000"/>
              </a:lnSpc>
              <a:spcBef>
                <a:spcPts val="250"/>
              </a:spcBef>
              <a:spcAft>
                <a:spcPts val="0"/>
              </a:spcAft>
              <a:buNone/>
            </a:pPr>
            <a:r>
              <a:rPr b="1" i="1" lang="en" sz="1400">
                <a:solidFill>
                  <a:schemeClr val="lt1"/>
                </a:solidFill>
              </a:rPr>
              <a:t>H13 Value alignment / Severity 4 </a:t>
            </a:r>
            <a:endParaRPr b="1" i="1" sz="1400">
              <a:solidFill>
                <a:schemeClr val="lt1"/>
              </a:solidFill>
            </a:endParaRPr>
          </a:p>
          <a:p>
            <a:pPr indent="-304800" lvl="0" marL="628650" marR="660972" rtl="0" algn="l">
              <a:lnSpc>
                <a:spcPct val="115000"/>
              </a:lnSpc>
              <a:spcBef>
                <a:spcPts val="600"/>
              </a:spcBef>
              <a:spcAft>
                <a:spcPts val="0"/>
              </a:spcAft>
              <a:buClr>
                <a:schemeClr val="lt1"/>
              </a:buClr>
              <a:buSzPts val="1200"/>
              <a:buFont typeface="Source Sans Pro"/>
              <a:buAutoNum type="alphaLcPeriod"/>
            </a:pPr>
            <a:r>
              <a:rPr i="1" lang="en" sz="1200">
                <a:solidFill>
                  <a:schemeClr val="lt1"/>
                </a:solidFill>
                <a:latin typeface="Source Sans Pro"/>
                <a:ea typeface="Source Sans Pro"/>
                <a:cs typeface="Source Sans Pro"/>
                <a:sym typeface="Source Sans Pro"/>
              </a:rPr>
              <a:t>One of the values of the app is </a:t>
            </a:r>
            <a:r>
              <a:rPr b="1" i="1" lang="en" sz="1200">
                <a:solidFill>
                  <a:schemeClr val="lt1"/>
                </a:solidFill>
                <a:latin typeface="Source Sans Pro"/>
                <a:ea typeface="Source Sans Pro"/>
                <a:cs typeface="Source Sans Pro"/>
                <a:sym typeface="Source Sans Pro"/>
              </a:rPr>
              <a:t>privacy</a:t>
            </a:r>
            <a:r>
              <a:rPr i="1" lang="en" sz="1200">
                <a:solidFill>
                  <a:schemeClr val="lt1"/>
                </a:solidFill>
                <a:latin typeface="Source Sans Pro"/>
                <a:ea typeface="Source Sans Pro"/>
                <a:cs typeface="Source Sans Pro"/>
                <a:sym typeface="Source Sans Pro"/>
              </a:rPr>
              <a:t>. However, </a:t>
            </a:r>
            <a:r>
              <a:rPr b="1" i="1" lang="en" sz="1200">
                <a:solidFill>
                  <a:schemeClr val="lt1"/>
                </a:solidFill>
                <a:latin typeface="Source Sans Pro"/>
                <a:ea typeface="Source Sans Pro"/>
                <a:cs typeface="Source Sans Pro"/>
                <a:sym typeface="Source Sans Pro"/>
              </a:rPr>
              <a:t>users have no collected way of knowing what type of information is being shared </a:t>
            </a:r>
            <a:r>
              <a:rPr i="1" lang="en" sz="1200">
                <a:solidFill>
                  <a:schemeClr val="lt1"/>
                </a:solidFill>
                <a:latin typeface="Source Sans Pro"/>
                <a:ea typeface="Source Sans Pro"/>
                <a:cs typeface="Source Sans Pro"/>
                <a:sym typeface="Source Sans Pro"/>
              </a:rPr>
              <a:t>and who can see it. </a:t>
            </a:r>
            <a:endParaRPr i="1" sz="1200">
              <a:solidFill>
                <a:schemeClr val="lt1"/>
              </a:solidFill>
              <a:latin typeface="Source Sans Pro"/>
              <a:ea typeface="Source Sans Pro"/>
              <a:cs typeface="Source Sans Pro"/>
              <a:sym typeface="Source Sans Pro"/>
            </a:endParaRPr>
          </a:p>
          <a:p>
            <a:pPr indent="-304800" lvl="0" marL="628650" marR="660972" rtl="0" algn="l">
              <a:lnSpc>
                <a:spcPct val="115000"/>
              </a:lnSpc>
              <a:spcBef>
                <a:spcPts val="0"/>
              </a:spcBef>
              <a:spcAft>
                <a:spcPts val="0"/>
              </a:spcAft>
              <a:buClr>
                <a:schemeClr val="lt1"/>
              </a:buClr>
              <a:buSzPts val="1200"/>
              <a:buFont typeface="Source Sans Pro"/>
              <a:buAutoNum type="alphaLcPeriod"/>
            </a:pPr>
            <a:r>
              <a:rPr i="1" lang="en" sz="1200">
                <a:solidFill>
                  <a:schemeClr val="lt1"/>
                </a:solidFill>
                <a:latin typeface="Source Sans Pro"/>
                <a:ea typeface="Source Sans Pro"/>
                <a:cs typeface="Source Sans Pro"/>
                <a:sym typeface="Source Sans Pro"/>
              </a:rPr>
              <a:t>Fix: Add an </a:t>
            </a:r>
            <a:r>
              <a:rPr b="1" i="1" lang="en" sz="1200">
                <a:solidFill>
                  <a:schemeClr val="lt1"/>
                </a:solidFill>
                <a:latin typeface="Source Sans Pro"/>
                <a:ea typeface="Source Sans Pro"/>
                <a:cs typeface="Source Sans Pro"/>
                <a:sym typeface="Source Sans Pro"/>
              </a:rPr>
              <a:t>information page </a:t>
            </a:r>
            <a:r>
              <a:rPr i="1" lang="en" sz="1200">
                <a:solidFill>
                  <a:schemeClr val="lt1"/>
                </a:solidFill>
                <a:latin typeface="Source Sans Pro"/>
                <a:ea typeface="Source Sans Pro"/>
                <a:cs typeface="Source Sans Pro"/>
                <a:sym typeface="Source Sans Pro"/>
              </a:rPr>
              <a:t>that shows what data is being shared and who is able to see it. </a:t>
            </a:r>
            <a:endParaRPr b="1" i="1" sz="1400">
              <a:solidFill>
                <a:schemeClr val="lt1"/>
              </a:solidFill>
            </a:endParaRPr>
          </a:p>
        </p:txBody>
      </p:sp>
      <p:sp>
        <p:nvSpPr>
          <p:cNvPr id="162" name="Google Shape;162;p24"/>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a:t>
            </a:r>
            <a:r>
              <a:rPr b="1" lang="en" sz="1100">
                <a:latin typeface="DM Sans"/>
                <a:ea typeface="DM Sans"/>
                <a:cs typeface="DM Sans"/>
                <a:sym typeface="DM Sans"/>
              </a:rPr>
              <a:t> </a:t>
            </a:r>
            <a:r>
              <a:rPr lang="en" sz="1100">
                <a:latin typeface="DM Sans"/>
                <a:ea typeface="DM Sans"/>
                <a:cs typeface="DM Sans"/>
                <a:sym typeface="DM Sans"/>
              </a:rPr>
              <a:t>&gt; </a:t>
            </a:r>
            <a:r>
              <a:rPr b="1" lang="en" sz="1100">
                <a:latin typeface="DM Sans"/>
                <a:ea typeface="DM Sans"/>
                <a:cs typeface="DM Sans"/>
                <a:sym typeface="DM Sans"/>
              </a:rPr>
              <a:t>HE</a:t>
            </a:r>
            <a:r>
              <a:rPr lang="en" sz="1100">
                <a:latin typeface="DM Sans"/>
                <a:ea typeface="DM Sans"/>
                <a:cs typeface="DM Sans"/>
                <a:sym typeface="DM Sans"/>
              </a:rPr>
              <a:t> &gt; Revisions &gt; Prototype &gt;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 name="Shape 166"/>
        <p:cNvGrpSpPr/>
        <p:nvPr/>
      </p:nvGrpSpPr>
      <p:grpSpPr>
        <a:xfrm>
          <a:off x="0" y="0"/>
          <a:ext cx="0" cy="0"/>
          <a:chOff x="0" y="0"/>
          <a:chExt cx="0" cy="0"/>
        </a:xfrm>
      </p:grpSpPr>
      <p:sp>
        <p:nvSpPr>
          <p:cNvPr id="167" name="Google Shape;16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Revision Methodology</a:t>
            </a:r>
            <a:endParaRPr/>
          </a:p>
        </p:txBody>
      </p:sp>
      <p:sp>
        <p:nvSpPr>
          <p:cNvPr id="168" name="Google Shape;168;p25"/>
          <p:cNvSpPr txBox="1"/>
          <p:nvPr>
            <p:ph idx="1" type="body"/>
          </p:nvPr>
        </p:nvSpPr>
        <p:spPr>
          <a:xfrm>
            <a:off x="311700" y="3969425"/>
            <a:ext cx="8738400" cy="1310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Moved </a:t>
            </a:r>
            <a:r>
              <a:rPr lang="en">
                <a:solidFill>
                  <a:schemeClr val="dk1"/>
                </a:solidFill>
              </a:rPr>
              <a:t>things</a:t>
            </a:r>
            <a:r>
              <a:rPr lang="en">
                <a:solidFill>
                  <a:schemeClr val="dk1"/>
                </a:solidFill>
              </a:rPr>
              <a:t> from </a:t>
            </a:r>
            <a:r>
              <a:rPr b="1" lang="en">
                <a:solidFill>
                  <a:schemeClr val="dk1"/>
                </a:solidFill>
              </a:rPr>
              <a:t>heuristic eval doc </a:t>
            </a:r>
            <a:r>
              <a:rPr lang="en">
                <a:solidFill>
                  <a:schemeClr val="dk1"/>
                </a:solidFill>
              </a:rPr>
              <a:t>to </a:t>
            </a:r>
            <a:r>
              <a:rPr b="1" lang="en">
                <a:solidFill>
                  <a:schemeClr val="dk1"/>
                </a:solidFill>
              </a:rPr>
              <a:t>team analysis doc</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Ran through all of the fixes one by one, see which one’s were </a:t>
            </a:r>
            <a:r>
              <a:rPr b="1" lang="en">
                <a:solidFill>
                  <a:schemeClr val="dk1"/>
                </a:solidFill>
              </a:rPr>
              <a:t>high severity </a:t>
            </a:r>
            <a:r>
              <a:rPr lang="en">
                <a:solidFill>
                  <a:schemeClr val="dk1"/>
                </a:solidFill>
              </a:rPr>
              <a:t>and </a:t>
            </a:r>
            <a:r>
              <a:rPr b="1" lang="en">
                <a:solidFill>
                  <a:schemeClr val="dk1"/>
                </a:solidFill>
              </a:rPr>
              <a:t>doable</a:t>
            </a:r>
            <a:endParaRPr b="1">
              <a:solidFill>
                <a:schemeClr val="dk1"/>
              </a:solidFill>
            </a:endParaRPr>
          </a:p>
        </p:txBody>
      </p:sp>
      <p:pic>
        <p:nvPicPr>
          <p:cNvPr id="169" name="Google Shape;169;p25"/>
          <p:cNvPicPr preferRelativeResize="0"/>
          <p:nvPr/>
        </p:nvPicPr>
        <p:blipFill rotWithShape="1">
          <a:blip r:embed="rId3">
            <a:alphaModFix/>
          </a:blip>
          <a:srcRect b="5572" l="35747" r="19879" t="11625"/>
          <a:stretch/>
        </p:blipFill>
        <p:spPr>
          <a:xfrm>
            <a:off x="1739750" y="1078787"/>
            <a:ext cx="2272701" cy="2754174"/>
          </a:xfrm>
          <a:prstGeom prst="rect">
            <a:avLst/>
          </a:prstGeom>
          <a:noFill/>
          <a:ln>
            <a:noFill/>
          </a:ln>
        </p:spPr>
      </p:pic>
      <p:pic>
        <p:nvPicPr>
          <p:cNvPr id="170" name="Google Shape;170;p25"/>
          <p:cNvPicPr preferRelativeResize="0"/>
          <p:nvPr/>
        </p:nvPicPr>
        <p:blipFill rotWithShape="1">
          <a:blip r:embed="rId4">
            <a:alphaModFix/>
          </a:blip>
          <a:srcRect b="6045" l="34347" r="18040" t="11146"/>
          <a:stretch/>
        </p:blipFill>
        <p:spPr>
          <a:xfrm>
            <a:off x="5194900" y="1017725"/>
            <a:ext cx="2546642" cy="2876251"/>
          </a:xfrm>
          <a:prstGeom prst="rect">
            <a:avLst/>
          </a:prstGeom>
          <a:noFill/>
          <a:ln>
            <a:noFill/>
          </a:ln>
        </p:spPr>
      </p:pic>
      <p:sp>
        <p:nvSpPr>
          <p:cNvPr id="171" name="Google Shape;171;p25"/>
          <p:cNvSpPr/>
          <p:nvPr/>
        </p:nvSpPr>
        <p:spPr>
          <a:xfrm>
            <a:off x="4272750" y="2529150"/>
            <a:ext cx="737100" cy="207300"/>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a:t>
            </a:r>
            <a:r>
              <a:rPr lang="en" sz="1100">
                <a:latin typeface="DM Sans"/>
                <a:ea typeface="DM Sans"/>
                <a:cs typeface="DM Sans"/>
                <a:sym typeface="DM Sans"/>
              </a:rPr>
              <a:t>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idx="1" type="body"/>
          </p:nvPr>
        </p:nvSpPr>
        <p:spPr>
          <a:xfrm>
            <a:off x="3417500" y="1024763"/>
            <a:ext cx="5482800" cy="8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Severity </a:t>
            </a:r>
            <a:r>
              <a:rPr b="1" lang="en" sz="3600">
                <a:solidFill>
                  <a:schemeClr val="dk1"/>
                </a:solidFill>
              </a:rPr>
              <a:t>3-4</a:t>
            </a:r>
            <a:r>
              <a:rPr lang="en" sz="3600">
                <a:solidFill>
                  <a:schemeClr val="dk1"/>
                </a:solidFill>
              </a:rPr>
              <a:t> Issues</a:t>
            </a:r>
            <a:endParaRPr sz="3600">
              <a:solidFill>
                <a:schemeClr val="dk1"/>
              </a:solidFill>
            </a:endParaRPr>
          </a:p>
          <a:p>
            <a:pPr indent="0" lvl="0" marL="0" rtl="0" algn="l">
              <a:spcBef>
                <a:spcPts val="1200"/>
              </a:spcBef>
              <a:spcAft>
                <a:spcPts val="0"/>
              </a:spcAft>
              <a:buNone/>
            </a:pPr>
            <a:r>
              <a:t/>
            </a:r>
            <a:endParaRPr sz="3600">
              <a:solidFill>
                <a:schemeClr val="dk1"/>
              </a:solidFill>
            </a:endParaRPr>
          </a:p>
          <a:p>
            <a:pPr indent="0" lvl="0" marL="0" rtl="0" algn="l">
              <a:spcBef>
                <a:spcPts val="1200"/>
              </a:spcBef>
              <a:spcAft>
                <a:spcPts val="0"/>
              </a:spcAft>
              <a:buNone/>
            </a:pPr>
            <a:r>
              <a:t/>
            </a:r>
            <a:endParaRPr sz="3600"/>
          </a:p>
          <a:p>
            <a:pPr indent="0" lvl="0" marL="0" rtl="0" algn="l">
              <a:spcBef>
                <a:spcPts val="1200"/>
              </a:spcBef>
              <a:spcAft>
                <a:spcPts val="1200"/>
              </a:spcAft>
              <a:buNone/>
            </a:pPr>
            <a:r>
              <a:t/>
            </a:r>
            <a:endParaRPr sz="3600"/>
          </a:p>
        </p:txBody>
      </p:sp>
      <p:sp>
        <p:nvSpPr>
          <p:cNvPr id="178" name="Google Shape;178;p26"/>
          <p:cNvSpPr/>
          <p:nvPr/>
        </p:nvSpPr>
        <p:spPr>
          <a:xfrm>
            <a:off x="1242247" y="479588"/>
            <a:ext cx="1765800" cy="1784100"/>
          </a:xfrm>
          <a:prstGeom prst="ellipse">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DM Sans"/>
                <a:ea typeface="DM Sans"/>
                <a:cs typeface="DM Sans"/>
                <a:sym typeface="DM Sans"/>
              </a:rPr>
              <a:t>22</a:t>
            </a:r>
            <a:endParaRPr b="1" sz="7200">
              <a:solidFill>
                <a:schemeClr val="lt1"/>
              </a:solidFill>
              <a:latin typeface="DM Sans"/>
              <a:ea typeface="DM Sans"/>
              <a:cs typeface="DM Sans"/>
              <a:sym typeface="DM Sans"/>
            </a:endParaRPr>
          </a:p>
        </p:txBody>
      </p:sp>
      <p:sp>
        <p:nvSpPr>
          <p:cNvPr id="179" name="Google Shape;179;p26"/>
          <p:cNvSpPr/>
          <p:nvPr/>
        </p:nvSpPr>
        <p:spPr>
          <a:xfrm>
            <a:off x="1242247" y="2879813"/>
            <a:ext cx="1765800" cy="17841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DM Sans"/>
                <a:ea typeface="DM Sans"/>
                <a:cs typeface="DM Sans"/>
                <a:sym typeface="DM Sans"/>
              </a:rPr>
              <a:t>9</a:t>
            </a:r>
            <a:endParaRPr b="1" sz="7200">
              <a:solidFill>
                <a:schemeClr val="lt1"/>
              </a:solidFill>
              <a:latin typeface="DM Sans"/>
              <a:ea typeface="DM Sans"/>
              <a:cs typeface="DM Sans"/>
              <a:sym typeface="DM Sans"/>
            </a:endParaRPr>
          </a:p>
        </p:txBody>
      </p:sp>
      <p:sp>
        <p:nvSpPr>
          <p:cNvPr id="180" name="Google Shape;180;p26"/>
          <p:cNvSpPr txBox="1"/>
          <p:nvPr>
            <p:ph idx="1" type="body"/>
          </p:nvPr>
        </p:nvSpPr>
        <p:spPr>
          <a:xfrm>
            <a:off x="3417500" y="3343763"/>
            <a:ext cx="5482800" cy="8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Major Design Revisions</a:t>
            </a:r>
            <a:endParaRPr sz="3600">
              <a:solidFill>
                <a:schemeClr val="dk1"/>
              </a:solidFill>
            </a:endParaRPr>
          </a:p>
          <a:p>
            <a:pPr indent="0" lvl="0" marL="0" rtl="0" algn="l">
              <a:spcBef>
                <a:spcPts val="1200"/>
              </a:spcBef>
              <a:spcAft>
                <a:spcPts val="0"/>
              </a:spcAft>
              <a:buNone/>
            </a:pPr>
            <a:r>
              <a:rPr lang="en" sz="1400">
                <a:solidFill>
                  <a:schemeClr val="dk1"/>
                </a:solidFill>
              </a:rPr>
              <a:t>As of 3/4/22</a:t>
            </a:r>
            <a:endParaRPr sz="3600">
              <a:solidFill>
                <a:schemeClr val="dk1"/>
              </a:solidFill>
            </a:endParaRPr>
          </a:p>
          <a:p>
            <a:pPr indent="0" lvl="0" marL="0" rtl="0" algn="l">
              <a:spcBef>
                <a:spcPts val="1200"/>
              </a:spcBef>
              <a:spcAft>
                <a:spcPts val="0"/>
              </a:spcAft>
              <a:buNone/>
            </a:pPr>
            <a:r>
              <a:t/>
            </a:r>
            <a:endParaRPr sz="3600"/>
          </a:p>
          <a:p>
            <a:pPr indent="0" lvl="0" marL="0" rtl="0" algn="l">
              <a:spcBef>
                <a:spcPts val="1200"/>
              </a:spcBef>
              <a:spcAft>
                <a:spcPts val="1200"/>
              </a:spcAft>
              <a:buNone/>
            </a:pPr>
            <a:r>
              <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idx="1" type="body"/>
          </p:nvPr>
        </p:nvSpPr>
        <p:spPr>
          <a:xfrm>
            <a:off x="1615663" y="879600"/>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Heuristic Evaluation</a:t>
            </a:r>
            <a:endParaRPr sz="3000">
              <a:solidFill>
                <a:schemeClr val="dk1"/>
              </a:solidFill>
            </a:endParaRPr>
          </a:p>
        </p:txBody>
      </p:sp>
      <p:sp>
        <p:nvSpPr>
          <p:cNvPr id="186" name="Google Shape;186;p27"/>
          <p:cNvSpPr/>
          <p:nvPr/>
        </p:nvSpPr>
        <p:spPr>
          <a:xfrm>
            <a:off x="469338" y="787800"/>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1</a:t>
            </a:r>
            <a:endParaRPr sz="3600">
              <a:solidFill>
                <a:schemeClr val="lt1"/>
              </a:solidFill>
              <a:latin typeface="DM Sans"/>
              <a:ea typeface="DM Sans"/>
              <a:cs typeface="DM Sans"/>
              <a:sym typeface="DM Sans"/>
            </a:endParaRPr>
          </a:p>
        </p:txBody>
      </p:sp>
      <p:sp>
        <p:nvSpPr>
          <p:cNvPr id="187" name="Google Shape;187;p27"/>
          <p:cNvSpPr/>
          <p:nvPr/>
        </p:nvSpPr>
        <p:spPr>
          <a:xfrm>
            <a:off x="469338" y="2207125"/>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2</a:t>
            </a:r>
            <a:endParaRPr sz="3600">
              <a:solidFill>
                <a:schemeClr val="lt1"/>
              </a:solidFill>
              <a:latin typeface="DM Sans"/>
              <a:ea typeface="DM Sans"/>
              <a:cs typeface="DM Sans"/>
              <a:sym typeface="DM Sans"/>
            </a:endParaRPr>
          </a:p>
        </p:txBody>
      </p:sp>
      <p:sp>
        <p:nvSpPr>
          <p:cNvPr id="188" name="Google Shape;188;p27"/>
          <p:cNvSpPr txBox="1"/>
          <p:nvPr>
            <p:ph idx="1" type="body"/>
          </p:nvPr>
        </p:nvSpPr>
        <p:spPr>
          <a:xfrm>
            <a:off x="1615650" y="3627750"/>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Prototype Implementation</a:t>
            </a:r>
            <a:endParaRPr sz="3000">
              <a:solidFill>
                <a:schemeClr val="dk1"/>
              </a:solidFill>
            </a:endParaRPr>
          </a:p>
        </p:txBody>
      </p:sp>
      <p:sp>
        <p:nvSpPr>
          <p:cNvPr id="189" name="Google Shape;189;p27"/>
          <p:cNvSpPr/>
          <p:nvPr/>
        </p:nvSpPr>
        <p:spPr>
          <a:xfrm>
            <a:off x="469325" y="3534650"/>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3</a:t>
            </a:r>
            <a:endParaRPr sz="3600">
              <a:solidFill>
                <a:schemeClr val="lt1"/>
              </a:solidFill>
              <a:latin typeface="DM Sans"/>
              <a:ea typeface="DM Sans"/>
              <a:cs typeface="DM Sans"/>
              <a:sym typeface="DM Sans"/>
            </a:endParaRPr>
          </a:p>
        </p:txBody>
      </p:sp>
      <p:sp>
        <p:nvSpPr>
          <p:cNvPr id="190" name="Google Shape;190;p27"/>
          <p:cNvSpPr txBox="1"/>
          <p:nvPr>
            <p:ph idx="1" type="body"/>
          </p:nvPr>
        </p:nvSpPr>
        <p:spPr>
          <a:xfrm>
            <a:off x="1615638" y="2207125"/>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3000">
                <a:solidFill>
                  <a:schemeClr val="dk1"/>
                </a:solidFill>
              </a:rPr>
              <a:t>Design Revisions (Per Task) </a:t>
            </a:r>
            <a:endParaRPr b="1" sz="3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298200" y="1636800"/>
            <a:ext cx="4825200" cy="1869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Task 1</a:t>
            </a:r>
            <a:endParaRPr b="1"/>
          </a:p>
          <a:p>
            <a:pPr indent="0" lvl="0" marL="0" rtl="0" algn="l">
              <a:spcBef>
                <a:spcPts val="1000"/>
              </a:spcBef>
              <a:spcAft>
                <a:spcPts val="1000"/>
              </a:spcAft>
              <a:buNone/>
            </a:pPr>
            <a:r>
              <a:rPr lang="en" sz="2400"/>
              <a:t>Befriend someone near you with similar interests </a:t>
            </a:r>
            <a:endParaRPr sz="2400"/>
          </a:p>
        </p:txBody>
      </p:sp>
      <p:pic>
        <p:nvPicPr>
          <p:cNvPr id="196" name="Google Shape;196;p28"/>
          <p:cNvPicPr preferRelativeResize="0"/>
          <p:nvPr/>
        </p:nvPicPr>
        <p:blipFill>
          <a:blip r:embed="rId3">
            <a:alphaModFix/>
          </a:blip>
          <a:stretch>
            <a:fillRect/>
          </a:stretch>
        </p:blipFill>
        <p:spPr>
          <a:xfrm>
            <a:off x="5786498" y="0"/>
            <a:ext cx="237585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type="title"/>
          </p:nvPr>
        </p:nvSpPr>
        <p:spPr>
          <a:xfrm>
            <a:off x="477675" y="780600"/>
            <a:ext cx="4617000" cy="2699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t>
            </a:r>
            <a:r>
              <a:rPr lang="en" sz="2400"/>
              <a:t>VIOLATION 1.1 – Severity 4</a:t>
            </a:r>
            <a:endParaRPr sz="2400"/>
          </a:p>
          <a:p>
            <a:pPr indent="0" lvl="0" marL="0" rtl="0" algn="l">
              <a:spcBef>
                <a:spcPts val="1000"/>
              </a:spcBef>
              <a:spcAft>
                <a:spcPts val="1000"/>
              </a:spcAft>
              <a:buNone/>
            </a:pPr>
            <a:r>
              <a:rPr b="1" lang="en"/>
              <a:t>Not clear what “Add to Network” means (H2)</a:t>
            </a:r>
            <a:endParaRPr sz="1800"/>
          </a:p>
        </p:txBody>
      </p:sp>
      <p:pic>
        <p:nvPicPr>
          <p:cNvPr id="202" name="Google Shape;202;p29"/>
          <p:cNvPicPr preferRelativeResize="0"/>
          <p:nvPr/>
        </p:nvPicPr>
        <p:blipFill>
          <a:blip r:embed="rId3">
            <a:alphaModFix/>
          </a:blip>
          <a:stretch>
            <a:fillRect/>
          </a:stretch>
        </p:blipFill>
        <p:spPr>
          <a:xfrm>
            <a:off x="4935063" y="2417653"/>
            <a:ext cx="4140175" cy="709400"/>
          </a:xfrm>
          <a:prstGeom prst="rect">
            <a:avLst/>
          </a:prstGeom>
          <a:noFill/>
          <a:ln>
            <a:noFill/>
          </a:ln>
        </p:spPr>
      </p:pic>
      <p:sp>
        <p:nvSpPr>
          <p:cNvPr id="203" name="Google Shape;203;p29"/>
          <p:cNvSpPr txBox="1"/>
          <p:nvPr/>
        </p:nvSpPr>
        <p:spPr>
          <a:xfrm>
            <a:off x="414350" y="3424275"/>
            <a:ext cx="49227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DM Sans"/>
                <a:ea typeface="DM Sans"/>
                <a:cs typeface="DM Sans"/>
                <a:sym typeface="DM Sans"/>
              </a:rPr>
              <a:t>Confusing if this is an action users perform before or after meeting in-person</a:t>
            </a:r>
            <a:endParaRPr sz="1800">
              <a:solidFill>
                <a:schemeClr val="dk1"/>
              </a:solidFill>
              <a:latin typeface="DM Sans"/>
              <a:ea typeface="DM Sans"/>
              <a:cs typeface="DM Sans"/>
              <a:sym typeface="DM Sans"/>
            </a:endParaRPr>
          </a:p>
          <a:p>
            <a:pPr indent="0" lvl="0" marL="0" rtl="0" algn="l">
              <a:spcBef>
                <a:spcPts val="0"/>
              </a:spcBef>
              <a:spcAft>
                <a:spcPts val="0"/>
              </a:spcAft>
              <a:buNone/>
            </a:pPr>
            <a:r>
              <a:t/>
            </a:r>
            <a:endParaRPr sz="1800">
              <a:solidFill>
                <a:schemeClr val="dk1"/>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p:txBody>
      </p:sp>
      <p:sp>
        <p:nvSpPr>
          <p:cNvPr id="204" name="Google Shape;204;p29"/>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205" name="Google Shape;205;p29"/>
          <p:cNvPicPr preferRelativeResize="0"/>
          <p:nvPr/>
        </p:nvPicPr>
        <p:blipFill>
          <a:blip r:embed="rId4">
            <a:alphaModFix/>
          </a:blip>
          <a:stretch>
            <a:fillRect/>
          </a:stretch>
        </p:blipFill>
        <p:spPr>
          <a:xfrm>
            <a:off x="6338450" y="3548568"/>
            <a:ext cx="2805549" cy="15949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0"/>
          <p:cNvPicPr preferRelativeResize="0"/>
          <p:nvPr/>
        </p:nvPicPr>
        <p:blipFill>
          <a:blip r:embed="rId3">
            <a:alphaModFix/>
          </a:blip>
          <a:stretch>
            <a:fillRect/>
          </a:stretch>
        </p:blipFill>
        <p:spPr>
          <a:xfrm>
            <a:off x="3654100" y="828969"/>
            <a:ext cx="4405700" cy="754906"/>
          </a:xfrm>
          <a:prstGeom prst="rect">
            <a:avLst/>
          </a:prstGeom>
          <a:noFill/>
          <a:ln>
            <a:noFill/>
          </a:ln>
        </p:spPr>
      </p:pic>
      <p:sp>
        <p:nvSpPr>
          <p:cNvPr id="211" name="Google Shape;211;p30"/>
          <p:cNvSpPr/>
          <p:nvPr/>
        </p:nvSpPr>
        <p:spPr>
          <a:xfrm>
            <a:off x="5436221" y="1723200"/>
            <a:ext cx="396300" cy="1429200"/>
          </a:xfrm>
          <a:prstGeom prst="down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30"/>
          <p:cNvPicPr preferRelativeResize="0"/>
          <p:nvPr/>
        </p:nvPicPr>
        <p:blipFill rotWithShape="1">
          <a:blip r:embed="rId4">
            <a:alphaModFix/>
          </a:blip>
          <a:srcRect b="2196" l="0" r="0" t="89108"/>
          <a:stretch/>
        </p:blipFill>
        <p:spPr>
          <a:xfrm>
            <a:off x="3803400" y="3444829"/>
            <a:ext cx="4300324" cy="809523"/>
          </a:xfrm>
          <a:prstGeom prst="rect">
            <a:avLst/>
          </a:prstGeom>
          <a:noFill/>
          <a:ln>
            <a:noFill/>
          </a:ln>
        </p:spPr>
      </p:pic>
      <p:sp>
        <p:nvSpPr>
          <p:cNvPr id="213" name="Google Shape;213;p30"/>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sp>
        <p:nvSpPr>
          <p:cNvPr id="214" name="Google Shape;214;p30"/>
          <p:cNvSpPr txBox="1"/>
          <p:nvPr/>
        </p:nvSpPr>
        <p:spPr>
          <a:xfrm>
            <a:off x="282225" y="1431475"/>
            <a:ext cx="3521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1/9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lang="en" sz="2400">
                <a:latin typeface="DM Sans"/>
                <a:ea typeface="DM Sans"/>
                <a:cs typeface="DM Sans"/>
                <a:sym typeface="DM Sans"/>
              </a:rPr>
              <a:t>Change </a:t>
            </a:r>
            <a:endParaRPr sz="2400">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“Add to Network” </a:t>
            </a:r>
            <a:r>
              <a:rPr lang="en" sz="2400">
                <a:latin typeface="DM Sans"/>
                <a:ea typeface="DM Sans"/>
                <a:cs typeface="DM Sans"/>
                <a:sym typeface="DM Sans"/>
              </a:rPr>
              <a:t>to </a:t>
            </a:r>
            <a:endParaRPr sz="2400">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“Send Friend Request”</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Makes the process explicit</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Builds off of user’s </a:t>
            </a:r>
            <a:r>
              <a:rPr b="1" lang="en">
                <a:latin typeface="DM Sans"/>
                <a:ea typeface="DM Sans"/>
                <a:cs typeface="DM Sans"/>
                <a:sym typeface="DM Sans"/>
              </a:rPr>
              <a:t>conceptual model</a:t>
            </a:r>
            <a:r>
              <a:rPr lang="en">
                <a:latin typeface="DM Sans"/>
                <a:ea typeface="DM Sans"/>
                <a:cs typeface="DM Sans"/>
                <a:sym typeface="DM Sans"/>
              </a:rPr>
              <a:t> from other social media platforms</a:t>
            </a:r>
            <a:endParaRPr>
              <a:latin typeface="DM Sans"/>
              <a:ea typeface="DM Sans"/>
              <a:cs typeface="DM Sans"/>
              <a:sym typeface="DM Sans"/>
            </a:endParaRPr>
          </a:p>
        </p:txBody>
      </p:sp>
      <p:pic>
        <p:nvPicPr>
          <p:cNvPr id="215" name="Google Shape;215;p30"/>
          <p:cNvPicPr preferRelativeResize="0"/>
          <p:nvPr/>
        </p:nvPicPr>
        <p:blipFill>
          <a:blip r:embed="rId5">
            <a:alphaModFix/>
          </a:blip>
          <a:stretch>
            <a:fillRect/>
          </a:stretch>
        </p:blipFill>
        <p:spPr>
          <a:xfrm rot="10800000">
            <a:off x="6970849" y="3981275"/>
            <a:ext cx="2173150" cy="1162225"/>
          </a:xfrm>
          <a:prstGeom prst="rect">
            <a:avLst/>
          </a:prstGeom>
          <a:noFill/>
          <a:ln>
            <a:noFill/>
          </a:ln>
        </p:spPr>
      </p:pic>
      <p:pic>
        <p:nvPicPr>
          <p:cNvPr id="216" name="Google Shape;216;p30"/>
          <p:cNvPicPr preferRelativeResize="0"/>
          <p:nvPr/>
        </p:nvPicPr>
        <p:blipFill>
          <a:blip r:embed="rId6">
            <a:alphaModFix/>
          </a:blip>
          <a:stretch>
            <a:fillRect/>
          </a:stretch>
        </p:blipFill>
        <p:spPr>
          <a:xfrm rot="10800000">
            <a:off x="0" y="-11044"/>
            <a:ext cx="2805549" cy="15949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307175" y="1494100"/>
            <a:ext cx="5121000" cy="2523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t>
            </a:r>
            <a:r>
              <a:rPr lang="en" sz="2400"/>
              <a:t>VIOLATION 1.2 – Severity 4</a:t>
            </a:r>
            <a:endParaRPr sz="2400"/>
          </a:p>
          <a:p>
            <a:pPr indent="0" lvl="0" marL="0" rtl="0" algn="l">
              <a:spcBef>
                <a:spcPts val="1000"/>
              </a:spcBef>
              <a:spcAft>
                <a:spcPts val="0"/>
              </a:spcAft>
              <a:buNone/>
            </a:pPr>
            <a:r>
              <a:rPr b="1" lang="en"/>
              <a:t>No option to specify gender in profile (H12)</a:t>
            </a:r>
            <a:endParaRPr b="1"/>
          </a:p>
          <a:p>
            <a:pPr indent="0" lvl="0" marL="0" rtl="0" algn="l">
              <a:spcBef>
                <a:spcPts val="1000"/>
              </a:spcBef>
              <a:spcAft>
                <a:spcPts val="0"/>
              </a:spcAft>
              <a:buNone/>
            </a:pPr>
            <a:r>
              <a:t/>
            </a:r>
            <a:endParaRPr b="1"/>
          </a:p>
        </p:txBody>
      </p:sp>
      <p:sp>
        <p:nvSpPr>
          <p:cNvPr id="222" name="Google Shape;222;p31"/>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223" name="Google Shape;223;p31"/>
          <p:cNvPicPr preferRelativeResize="0"/>
          <p:nvPr/>
        </p:nvPicPr>
        <p:blipFill>
          <a:blip r:embed="rId3">
            <a:alphaModFix/>
          </a:blip>
          <a:stretch>
            <a:fillRect/>
          </a:stretch>
        </p:blipFill>
        <p:spPr>
          <a:xfrm>
            <a:off x="6338450" y="3561318"/>
            <a:ext cx="2805549" cy="15949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Team </a:t>
            </a:r>
            <a:endParaRPr/>
          </a:p>
        </p:txBody>
      </p:sp>
      <p:pic>
        <p:nvPicPr>
          <p:cNvPr id="64" name="Google Shape;64;p14"/>
          <p:cNvPicPr preferRelativeResize="0"/>
          <p:nvPr/>
        </p:nvPicPr>
        <p:blipFill>
          <a:blip r:embed="rId3">
            <a:alphaModFix/>
          </a:blip>
          <a:stretch>
            <a:fillRect/>
          </a:stretch>
        </p:blipFill>
        <p:spPr>
          <a:xfrm rot="10800000">
            <a:off x="6970849" y="3981275"/>
            <a:ext cx="2173150" cy="1162225"/>
          </a:xfrm>
          <a:prstGeom prst="rect">
            <a:avLst/>
          </a:prstGeom>
          <a:noFill/>
          <a:ln>
            <a:noFill/>
          </a:ln>
        </p:spPr>
      </p:pic>
      <p:pic>
        <p:nvPicPr>
          <p:cNvPr id="65" name="Google Shape;65;p14"/>
          <p:cNvPicPr preferRelativeResize="0"/>
          <p:nvPr/>
        </p:nvPicPr>
        <p:blipFill rotWithShape="1">
          <a:blip r:embed="rId4">
            <a:alphaModFix/>
          </a:blip>
          <a:srcRect b="22048" l="14510" r="18711" t="20200"/>
          <a:stretch/>
        </p:blipFill>
        <p:spPr>
          <a:xfrm>
            <a:off x="855300" y="1683950"/>
            <a:ext cx="1489200" cy="1489200"/>
          </a:xfrm>
          <a:prstGeom prst="ellipse">
            <a:avLst/>
          </a:prstGeom>
          <a:noFill/>
          <a:ln>
            <a:noFill/>
          </a:ln>
        </p:spPr>
      </p:pic>
      <p:sp>
        <p:nvSpPr>
          <p:cNvPr id="66" name="Google Shape;66;p14"/>
          <p:cNvSpPr txBox="1"/>
          <p:nvPr/>
        </p:nvSpPr>
        <p:spPr>
          <a:xfrm>
            <a:off x="860325" y="3302975"/>
            <a:ext cx="1489200" cy="734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600">
                <a:solidFill>
                  <a:srgbClr val="2C3E50"/>
                </a:solidFill>
                <a:latin typeface="DM Sans"/>
                <a:ea typeface="DM Sans"/>
                <a:cs typeface="DM Sans"/>
                <a:sym typeface="DM Sans"/>
              </a:rPr>
              <a:t>Emily H.</a:t>
            </a:r>
            <a:br>
              <a:rPr lang="en" sz="1800">
                <a:latin typeface="DM Sans"/>
                <a:ea typeface="DM Sans"/>
                <a:cs typeface="DM Sans"/>
                <a:sym typeface="DM Sans"/>
              </a:rPr>
            </a:br>
            <a:r>
              <a:rPr lang="en" sz="1200">
                <a:solidFill>
                  <a:srgbClr val="617A86"/>
                </a:solidFill>
                <a:latin typeface="DM Sans"/>
                <a:ea typeface="DM Sans"/>
                <a:cs typeface="DM Sans"/>
                <a:sym typeface="DM Sans"/>
              </a:rPr>
              <a:t>CS (2024)</a:t>
            </a:r>
            <a:endParaRPr sz="1300">
              <a:solidFill>
                <a:srgbClr val="617A86"/>
              </a:solidFill>
              <a:latin typeface="DM Sans"/>
              <a:ea typeface="DM Sans"/>
              <a:cs typeface="DM Sans"/>
              <a:sym typeface="DM Sans"/>
            </a:endParaRPr>
          </a:p>
          <a:p>
            <a:pPr indent="0" lvl="0" marL="0" rtl="0" algn="ctr">
              <a:spcBef>
                <a:spcPts val="400"/>
              </a:spcBef>
              <a:spcAft>
                <a:spcPts val="0"/>
              </a:spcAft>
              <a:buNone/>
            </a:pPr>
            <a:r>
              <a:rPr lang="en" sz="1300">
                <a:solidFill>
                  <a:srgbClr val="617A86"/>
                </a:solidFill>
                <a:latin typeface="DM Sans"/>
                <a:ea typeface="DM Sans"/>
                <a:cs typeface="DM Sans"/>
                <a:sym typeface="DM Sans"/>
              </a:rPr>
              <a:t>Taipei, Taiwan</a:t>
            </a:r>
            <a:endParaRPr sz="1300">
              <a:solidFill>
                <a:srgbClr val="617A86"/>
              </a:solidFill>
              <a:latin typeface="DM Sans"/>
              <a:ea typeface="DM Sans"/>
              <a:cs typeface="DM Sans"/>
              <a:sym typeface="DM Sans"/>
            </a:endParaRPr>
          </a:p>
          <a:p>
            <a:pPr indent="0" lvl="0" marL="0" rtl="0" algn="ctr">
              <a:spcBef>
                <a:spcPts val="400"/>
              </a:spcBef>
              <a:spcAft>
                <a:spcPts val="400"/>
              </a:spcAft>
              <a:buNone/>
            </a:pPr>
            <a:r>
              <a:t/>
            </a:r>
            <a:endParaRPr sz="1800">
              <a:latin typeface="DM Sans"/>
              <a:ea typeface="DM Sans"/>
              <a:cs typeface="DM Sans"/>
              <a:sym typeface="DM Sans"/>
            </a:endParaRPr>
          </a:p>
        </p:txBody>
      </p:sp>
      <p:sp>
        <p:nvSpPr>
          <p:cNvPr id="67" name="Google Shape;67;p14"/>
          <p:cNvSpPr txBox="1"/>
          <p:nvPr/>
        </p:nvSpPr>
        <p:spPr>
          <a:xfrm>
            <a:off x="2840050" y="3302975"/>
            <a:ext cx="1489200" cy="734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600">
                <a:solidFill>
                  <a:srgbClr val="2C3E50"/>
                </a:solidFill>
                <a:latin typeface="DM Sans"/>
                <a:ea typeface="DM Sans"/>
                <a:cs typeface="DM Sans"/>
                <a:sym typeface="DM Sans"/>
              </a:rPr>
              <a:t>Ekin T.</a:t>
            </a:r>
            <a:endParaRPr b="1" sz="1600">
              <a:solidFill>
                <a:srgbClr val="2C3E50"/>
              </a:solidFill>
              <a:latin typeface="DM Sans"/>
              <a:ea typeface="DM Sans"/>
              <a:cs typeface="DM Sans"/>
              <a:sym typeface="DM Sans"/>
            </a:endParaRPr>
          </a:p>
          <a:p>
            <a:pPr indent="0" lvl="0" marL="0" rtl="0" algn="ctr">
              <a:lnSpc>
                <a:spcPct val="115000"/>
              </a:lnSpc>
              <a:spcBef>
                <a:spcPts val="0"/>
              </a:spcBef>
              <a:spcAft>
                <a:spcPts val="0"/>
              </a:spcAft>
              <a:buNone/>
            </a:pPr>
            <a:r>
              <a:rPr lang="en" sz="1200">
                <a:solidFill>
                  <a:srgbClr val="617A86"/>
                </a:solidFill>
                <a:latin typeface="DM Sans"/>
                <a:ea typeface="DM Sans"/>
                <a:cs typeface="DM Sans"/>
                <a:sym typeface="DM Sans"/>
              </a:rPr>
              <a:t>CS (2024)</a:t>
            </a:r>
            <a:endParaRPr sz="1200">
              <a:solidFill>
                <a:srgbClr val="617A86"/>
              </a:solidFill>
              <a:latin typeface="DM Sans"/>
              <a:ea typeface="DM Sans"/>
              <a:cs typeface="DM Sans"/>
              <a:sym typeface="DM Sans"/>
            </a:endParaRPr>
          </a:p>
          <a:p>
            <a:pPr indent="0" lvl="0" marL="0" rtl="0" algn="ctr">
              <a:lnSpc>
                <a:spcPct val="115000"/>
              </a:lnSpc>
              <a:spcBef>
                <a:spcPts val="400"/>
              </a:spcBef>
              <a:spcAft>
                <a:spcPts val="0"/>
              </a:spcAft>
              <a:buNone/>
            </a:pPr>
            <a:r>
              <a:rPr lang="en" sz="1300">
                <a:solidFill>
                  <a:srgbClr val="617A86"/>
                </a:solidFill>
                <a:latin typeface="DM Sans"/>
                <a:ea typeface="DM Sans"/>
                <a:cs typeface="DM Sans"/>
                <a:sym typeface="DM Sans"/>
              </a:rPr>
              <a:t>Houston, TX</a:t>
            </a:r>
            <a:endParaRPr sz="1800">
              <a:latin typeface="DM Sans"/>
              <a:ea typeface="DM Sans"/>
              <a:cs typeface="DM Sans"/>
              <a:sym typeface="DM Sans"/>
            </a:endParaRPr>
          </a:p>
          <a:p>
            <a:pPr indent="0" lvl="0" marL="0" rtl="0" algn="ctr">
              <a:lnSpc>
                <a:spcPct val="115000"/>
              </a:lnSpc>
              <a:spcBef>
                <a:spcPts val="400"/>
              </a:spcBef>
              <a:spcAft>
                <a:spcPts val="400"/>
              </a:spcAft>
              <a:buNone/>
            </a:pPr>
            <a:r>
              <a:t/>
            </a:r>
            <a:endParaRPr sz="1800">
              <a:latin typeface="DM Sans"/>
              <a:ea typeface="DM Sans"/>
              <a:cs typeface="DM Sans"/>
              <a:sym typeface="DM Sans"/>
            </a:endParaRPr>
          </a:p>
        </p:txBody>
      </p:sp>
      <p:pic>
        <p:nvPicPr>
          <p:cNvPr id="68" name="Google Shape;68;p14"/>
          <p:cNvPicPr preferRelativeResize="0"/>
          <p:nvPr/>
        </p:nvPicPr>
        <p:blipFill rotWithShape="1">
          <a:blip r:embed="rId5">
            <a:alphaModFix/>
          </a:blip>
          <a:srcRect b="278" l="0" r="0" t="278"/>
          <a:stretch/>
        </p:blipFill>
        <p:spPr>
          <a:xfrm>
            <a:off x="4814750" y="1683950"/>
            <a:ext cx="1489200" cy="1489200"/>
          </a:xfrm>
          <a:prstGeom prst="ellipse">
            <a:avLst/>
          </a:prstGeom>
          <a:noFill/>
          <a:ln>
            <a:noFill/>
          </a:ln>
        </p:spPr>
      </p:pic>
      <p:sp>
        <p:nvSpPr>
          <p:cNvPr id="69" name="Google Shape;69;p14"/>
          <p:cNvSpPr txBox="1"/>
          <p:nvPr/>
        </p:nvSpPr>
        <p:spPr>
          <a:xfrm>
            <a:off x="4819775" y="3302975"/>
            <a:ext cx="1489200" cy="734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600">
                <a:solidFill>
                  <a:srgbClr val="2C3E50"/>
                </a:solidFill>
                <a:latin typeface="DM Sans"/>
                <a:ea typeface="DM Sans"/>
                <a:cs typeface="DM Sans"/>
                <a:sym typeface="DM Sans"/>
              </a:rPr>
              <a:t>Enok C.</a:t>
            </a:r>
            <a:br>
              <a:rPr lang="en" sz="1800">
                <a:latin typeface="DM Sans"/>
                <a:ea typeface="DM Sans"/>
                <a:cs typeface="DM Sans"/>
                <a:sym typeface="DM Sans"/>
              </a:rPr>
            </a:br>
            <a:r>
              <a:rPr lang="en" sz="1200">
                <a:solidFill>
                  <a:srgbClr val="617A86"/>
                </a:solidFill>
                <a:latin typeface="DM Sans"/>
                <a:ea typeface="DM Sans"/>
                <a:cs typeface="DM Sans"/>
                <a:sym typeface="DM Sans"/>
              </a:rPr>
              <a:t>CS (2023)</a:t>
            </a:r>
            <a:endParaRPr sz="1200">
              <a:solidFill>
                <a:srgbClr val="617A86"/>
              </a:solidFill>
              <a:latin typeface="DM Sans"/>
              <a:ea typeface="DM Sans"/>
              <a:cs typeface="DM Sans"/>
              <a:sym typeface="DM Sans"/>
            </a:endParaRPr>
          </a:p>
          <a:p>
            <a:pPr indent="0" lvl="0" marL="0" rtl="0" algn="ctr">
              <a:lnSpc>
                <a:spcPct val="115000"/>
              </a:lnSpc>
              <a:spcBef>
                <a:spcPts val="400"/>
              </a:spcBef>
              <a:spcAft>
                <a:spcPts val="0"/>
              </a:spcAft>
              <a:buNone/>
            </a:pPr>
            <a:r>
              <a:rPr lang="en" sz="1300">
                <a:solidFill>
                  <a:srgbClr val="617A86"/>
                </a:solidFill>
                <a:latin typeface="DM Sans"/>
                <a:ea typeface="DM Sans"/>
                <a:cs typeface="DM Sans"/>
                <a:sym typeface="DM Sans"/>
              </a:rPr>
              <a:t>Leonia, NJ</a:t>
            </a:r>
            <a:endParaRPr sz="1800">
              <a:latin typeface="DM Sans"/>
              <a:ea typeface="DM Sans"/>
              <a:cs typeface="DM Sans"/>
              <a:sym typeface="DM Sans"/>
            </a:endParaRPr>
          </a:p>
          <a:p>
            <a:pPr indent="0" lvl="0" marL="0" rtl="0" algn="ctr">
              <a:lnSpc>
                <a:spcPct val="115000"/>
              </a:lnSpc>
              <a:spcBef>
                <a:spcPts val="400"/>
              </a:spcBef>
              <a:spcAft>
                <a:spcPts val="400"/>
              </a:spcAft>
              <a:buNone/>
            </a:pPr>
            <a:r>
              <a:t/>
            </a:r>
            <a:endParaRPr sz="1800">
              <a:latin typeface="DM Sans"/>
              <a:ea typeface="DM Sans"/>
              <a:cs typeface="DM Sans"/>
              <a:sym typeface="DM Sans"/>
            </a:endParaRPr>
          </a:p>
        </p:txBody>
      </p:sp>
      <p:pic>
        <p:nvPicPr>
          <p:cNvPr id="70" name="Google Shape;70;p14"/>
          <p:cNvPicPr preferRelativeResize="0"/>
          <p:nvPr/>
        </p:nvPicPr>
        <p:blipFill rotWithShape="1">
          <a:blip r:embed="rId6">
            <a:alphaModFix/>
          </a:blip>
          <a:srcRect b="29345" l="0" r="0" t="4005"/>
          <a:stretch/>
        </p:blipFill>
        <p:spPr>
          <a:xfrm>
            <a:off x="6794475" y="1683950"/>
            <a:ext cx="1489200" cy="1489200"/>
          </a:xfrm>
          <a:prstGeom prst="ellipse">
            <a:avLst/>
          </a:prstGeom>
          <a:noFill/>
          <a:ln>
            <a:noFill/>
          </a:ln>
        </p:spPr>
      </p:pic>
      <p:sp>
        <p:nvSpPr>
          <p:cNvPr id="71" name="Google Shape;71;p14"/>
          <p:cNvSpPr txBox="1"/>
          <p:nvPr/>
        </p:nvSpPr>
        <p:spPr>
          <a:xfrm>
            <a:off x="6799500" y="3302975"/>
            <a:ext cx="1489200" cy="734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600">
                <a:solidFill>
                  <a:srgbClr val="2C3E50"/>
                </a:solidFill>
                <a:latin typeface="DM Sans"/>
                <a:ea typeface="DM Sans"/>
                <a:cs typeface="DM Sans"/>
                <a:sym typeface="DM Sans"/>
              </a:rPr>
              <a:t>Christian F.</a:t>
            </a:r>
            <a:br>
              <a:rPr lang="en" sz="1800">
                <a:latin typeface="DM Sans"/>
                <a:ea typeface="DM Sans"/>
                <a:cs typeface="DM Sans"/>
                <a:sym typeface="DM Sans"/>
              </a:rPr>
            </a:br>
            <a:r>
              <a:rPr lang="en" sz="1200">
                <a:solidFill>
                  <a:srgbClr val="617A86"/>
                </a:solidFill>
                <a:latin typeface="DM Sans"/>
                <a:ea typeface="DM Sans"/>
                <a:cs typeface="DM Sans"/>
                <a:sym typeface="DM Sans"/>
              </a:rPr>
              <a:t>CS (2023)</a:t>
            </a:r>
            <a:endParaRPr sz="1200">
              <a:solidFill>
                <a:srgbClr val="617A86"/>
              </a:solidFill>
              <a:latin typeface="DM Sans"/>
              <a:ea typeface="DM Sans"/>
              <a:cs typeface="DM Sans"/>
              <a:sym typeface="DM Sans"/>
            </a:endParaRPr>
          </a:p>
          <a:p>
            <a:pPr indent="0" lvl="0" marL="0" rtl="0" algn="ctr">
              <a:lnSpc>
                <a:spcPct val="115000"/>
              </a:lnSpc>
              <a:spcBef>
                <a:spcPts val="400"/>
              </a:spcBef>
              <a:spcAft>
                <a:spcPts val="0"/>
              </a:spcAft>
              <a:buNone/>
            </a:pPr>
            <a:r>
              <a:rPr lang="en" sz="1300">
                <a:solidFill>
                  <a:srgbClr val="617A86"/>
                </a:solidFill>
                <a:latin typeface="DM Sans"/>
                <a:ea typeface="DM Sans"/>
                <a:cs typeface="DM Sans"/>
                <a:sym typeface="DM Sans"/>
              </a:rPr>
              <a:t>Wasco, CA</a:t>
            </a:r>
            <a:endParaRPr sz="1300">
              <a:solidFill>
                <a:srgbClr val="617A86"/>
              </a:solidFill>
              <a:latin typeface="DM Sans"/>
              <a:ea typeface="DM Sans"/>
              <a:cs typeface="DM Sans"/>
              <a:sym typeface="DM Sans"/>
            </a:endParaRPr>
          </a:p>
          <a:p>
            <a:pPr indent="0" lvl="0" marL="0" rtl="0" algn="ctr">
              <a:lnSpc>
                <a:spcPct val="115000"/>
              </a:lnSpc>
              <a:spcBef>
                <a:spcPts val="400"/>
              </a:spcBef>
              <a:spcAft>
                <a:spcPts val="400"/>
              </a:spcAft>
              <a:buNone/>
            </a:pPr>
            <a:r>
              <a:t/>
            </a:r>
            <a:endParaRPr sz="1800">
              <a:latin typeface="DM Sans"/>
              <a:ea typeface="DM Sans"/>
              <a:cs typeface="DM Sans"/>
              <a:sym typeface="DM Sans"/>
            </a:endParaRPr>
          </a:p>
        </p:txBody>
      </p:sp>
      <p:pic>
        <p:nvPicPr>
          <p:cNvPr id="72" name="Google Shape;72;p14"/>
          <p:cNvPicPr preferRelativeResize="0"/>
          <p:nvPr/>
        </p:nvPicPr>
        <p:blipFill rotWithShape="1">
          <a:blip r:embed="rId7">
            <a:alphaModFix/>
          </a:blip>
          <a:srcRect b="9329" l="9157" r="9149" t="9337"/>
          <a:stretch/>
        </p:blipFill>
        <p:spPr>
          <a:xfrm>
            <a:off x="2840050" y="1618050"/>
            <a:ext cx="1562100" cy="1555200"/>
          </a:xfrm>
          <a:prstGeom prst="ellipse">
            <a:avLst/>
          </a:prstGeom>
          <a:noFill/>
          <a:ln>
            <a:noFill/>
          </a:ln>
        </p:spPr>
      </p:pic>
      <p:sp>
        <p:nvSpPr>
          <p:cNvPr id="73" name="Google Shape;73;p14"/>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100">
                <a:latin typeface="DM Sans"/>
                <a:ea typeface="DM Sans"/>
                <a:cs typeface="DM Sans"/>
                <a:sym typeface="DM Sans"/>
              </a:rPr>
              <a:t>Intro</a:t>
            </a:r>
            <a:r>
              <a:rPr lang="en" sz="1100">
                <a:latin typeface="DM Sans"/>
                <a:ea typeface="DM Sans"/>
                <a:cs typeface="DM Sans"/>
                <a:sym typeface="DM Sans"/>
              </a:rPr>
              <a:t> &gt; HE &gt; Revisions &gt; Prototype &gt; Demo</a:t>
            </a:r>
            <a:endParaRPr sz="1100">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2"/>
          <p:cNvPicPr preferRelativeResize="0"/>
          <p:nvPr/>
        </p:nvPicPr>
        <p:blipFill>
          <a:blip r:embed="rId3">
            <a:alphaModFix/>
          </a:blip>
          <a:stretch>
            <a:fillRect/>
          </a:stretch>
        </p:blipFill>
        <p:spPr>
          <a:xfrm>
            <a:off x="6252176" y="969750"/>
            <a:ext cx="1750249" cy="3789107"/>
          </a:xfrm>
          <a:prstGeom prst="rect">
            <a:avLst/>
          </a:prstGeom>
          <a:noFill/>
          <a:ln>
            <a:noFill/>
          </a:ln>
        </p:spPr>
      </p:pic>
      <p:sp>
        <p:nvSpPr>
          <p:cNvPr id="229" name="Google Shape;229;p32"/>
          <p:cNvSpPr/>
          <p:nvPr/>
        </p:nvSpPr>
        <p:spPr>
          <a:xfrm>
            <a:off x="6216076" y="3120452"/>
            <a:ext cx="491700" cy="1770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231" name="Google Shape;231;p32"/>
          <p:cNvPicPr preferRelativeResize="0"/>
          <p:nvPr/>
        </p:nvPicPr>
        <p:blipFill>
          <a:blip r:embed="rId4">
            <a:alphaModFix/>
          </a:blip>
          <a:stretch>
            <a:fillRect/>
          </a:stretch>
        </p:blipFill>
        <p:spPr>
          <a:xfrm>
            <a:off x="4004275" y="940125"/>
            <a:ext cx="1790038" cy="3848349"/>
          </a:xfrm>
          <a:prstGeom prst="rect">
            <a:avLst/>
          </a:prstGeom>
          <a:noFill/>
          <a:ln>
            <a:noFill/>
          </a:ln>
        </p:spPr>
      </p:pic>
      <p:sp>
        <p:nvSpPr>
          <p:cNvPr id="232" name="Google Shape;232;p32"/>
          <p:cNvSpPr/>
          <p:nvPr/>
        </p:nvSpPr>
        <p:spPr>
          <a:xfrm>
            <a:off x="4780852" y="3149988"/>
            <a:ext cx="1440894" cy="467076"/>
          </a:xfrm>
          <a:custGeom>
            <a:rect b="b" l="l" r="r" t="t"/>
            <a:pathLst>
              <a:path extrusionOk="0" h="21913" w="67600">
                <a:moveTo>
                  <a:pt x="0" y="0"/>
                </a:moveTo>
                <a:cubicBezTo>
                  <a:pt x="11962" y="0"/>
                  <a:pt x="18266" y="17351"/>
                  <a:pt x="29995" y="19698"/>
                </a:cubicBezTo>
                <a:cubicBezTo>
                  <a:pt x="38044" y="21309"/>
                  <a:pt x="47786" y="23802"/>
                  <a:pt x="54617" y="19250"/>
                </a:cubicBezTo>
                <a:cubicBezTo>
                  <a:pt x="59137" y="16238"/>
                  <a:pt x="62743" y="11832"/>
                  <a:pt x="67600" y="9401"/>
                </a:cubicBezTo>
              </a:path>
            </a:pathLst>
          </a:custGeom>
          <a:noFill/>
          <a:ln cap="flat" cmpd="sng" w="28575">
            <a:solidFill>
              <a:schemeClr val="dk2"/>
            </a:solidFill>
            <a:prstDash val="solid"/>
            <a:round/>
            <a:headEnd len="med" w="med" type="none"/>
            <a:tailEnd len="med" w="med" type="stealth"/>
          </a:ln>
        </p:spPr>
      </p:sp>
      <p:sp>
        <p:nvSpPr>
          <p:cNvPr id="233" name="Google Shape;233;p32"/>
          <p:cNvSpPr txBox="1"/>
          <p:nvPr/>
        </p:nvSpPr>
        <p:spPr>
          <a:xfrm>
            <a:off x="282225" y="1431475"/>
            <a:ext cx="35211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2/9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lang="en" sz="2400">
                <a:latin typeface="DM Sans"/>
                <a:ea typeface="DM Sans"/>
                <a:cs typeface="DM Sans"/>
                <a:sym typeface="DM Sans"/>
              </a:rPr>
              <a:t>Add </a:t>
            </a:r>
            <a:r>
              <a:rPr b="1" lang="en" sz="2400">
                <a:latin typeface="DM Sans"/>
                <a:ea typeface="DM Sans"/>
                <a:cs typeface="DM Sans"/>
                <a:sym typeface="DM Sans"/>
              </a:rPr>
              <a:t>gender pronouns</a:t>
            </a:r>
            <a:r>
              <a:rPr lang="en" sz="2400">
                <a:latin typeface="DM Sans"/>
                <a:ea typeface="DM Sans"/>
                <a:cs typeface="DM Sans"/>
                <a:sym typeface="DM Sans"/>
              </a:rPr>
              <a:t> to people’s profile bio</a:t>
            </a:r>
            <a:endParaRPr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Highlights </a:t>
            </a:r>
            <a:r>
              <a:rPr b="1" lang="en">
                <a:latin typeface="DM Sans"/>
                <a:ea typeface="DM Sans"/>
                <a:cs typeface="DM Sans"/>
                <a:sym typeface="DM Sans"/>
              </a:rPr>
              <a:t>inclusivity</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Ensures all users are </a:t>
            </a:r>
            <a:r>
              <a:rPr b="1" lang="en">
                <a:latin typeface="DM Sans"/>
                <a:ea typeface="DM Sans"/>
                <a:cs typeface="DM Sans"/>
                <a:sym typeface="DM Sans"/>
              </a:rPr>
              <a:t>safe and heard</a:t>
            </a:r>
            <a:endParaRPr>
              <a:latin typeface="DM Sans"/>
              <a:ea typeface="DM Sans"/>
              <a:cs typeface="DM Sans"/>
              <a:sym typeface="DM Sans"/>
            </a:endParaRPr>
          </a:p>
        </p:txBody>
      </p:sp>
      <p:pic>
        <p:nvPicPr>
          <p:cNvPr id="234" name="Google Shape;234;p32"/>
          <p:cNvPicPr preferRelativeResize="0"/>
          <p:nvPr/>
        </p:nvPicPr>
        <p:blipFill>
          <a:blip r:embed="rId5">
            <a:alphaModFix/>
          </a:blip>
          <a:stretch>
            <a:fillRect/>
          </a:stretch>
        </p:blipFill>
        <p:spPr>
          <a:xfrm rot="10800000">
            <a:off x="6970849" y="3981275"/>
            <a:ext cx="2173150" cy="1162225"/>
          </a:xfrm>
          <a:prstGeom prst="rect">
            <a:avLst/>
          </a:prstGeom>
          <a:noFill/>
          <a:ln>
            <a:noFill/>
          </a:ln>
        </p:spPr>
      </p:pic>
      <p:pic>
        <p:nvPicPr>
          <p:cNvPr id="235" name="Google Shape;235;p32"/>
          <p:cNvPicPr preferRelativeResize="0"/>
          <p:nvPr/>
        </p:nvPicPr>
        <p:blipFill>
          <a:blip r:embed="rId6">
            <a:alphaModFix/>
          </a:blip>
          <a:stretch>
            <a:fillRect/>
          </a:stretch>
        </p:blipFill>
        <p:spPr>
          <a:xfrm rot="10800000">
            <a:off x="0" y="-11044"/>
            <a:ext cx="2805549" cy="15949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3"/>
          <p:cNvSpPr txBox="1"/>
          <p:nvPr>
            <p:ph type="title"/>
          </p:nvPr>
        </p:nvSpPr>
        <p:spPr>
          <a:xfrm>
            <a:off x="311700" y="2150850"/>
            <a:ext cx="39780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t>Task 2</a:t>
            </a:r>
            <a:endParaRPr b="1"/>
          </a:p>
          <a:p>
            <a:pPr indent="0" lvl="0" marL="0" rtl="0" algn="l">
              <a:spcBef>
                <a:spcPts val="1000"/>
              </a:spcBef>
              <a:spcAft>
                <a:spcPts val="1000"/>
              </a:spcAft>
              <a:buNone/>
            </a:pPr>
            <a:r>
              <a:rPr lang="en" sz="2650"/>
              <a:t>Start a conversation with a collision in person</a:t>
            </a:r>
            <a:endParaRPr sz="2650"/>
          </a:p>
        </p:txBody>
      </p:sp>
      <p:pic>
        <p:nvPicPr>
          <p:cNvPr id="241" name="Google Shape;241;p33"/>
          <p:cNvPicPr preferRelativeResize="0"/>
          <p:nvPr/>
        </p:nvPicPr>
        <p:blipFill>
          <a:blip r:embed="rId3">
            <a:alphaModFix/>
          </a:blip>
          <a:stretch>
            <a:fillRect/>
          </a:stretch>
        </p:blipFill>
        <p:spPr>
          <a:xfrm>
            <a:off x="6060698" y="0"/>
            <a:ext cx="2375855"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ph type="title"/>
          </p:nvPr>
        </p:nvSpPr>
        <p:spPr>
          <a:xfrm>
            <a:off x="273600" y="1426950"/>
            <a:ext cx="7905300" cy="1951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2400"/>
              <a:t>⚠️</a:t>
            </a:r>
            <a:r>
              <a:rPr lang="en" sz="2400"/>
              <a:t>VIOLATION 2.1 – Severity 3/4</a:t>
            </a:r>
            <a:endParaRPr sz="2400"/>
          </a:p>
          <a:p>
            <a:pPr indent="0" lvl="0" marL="0" rtl="0" algn="l">
              <a:spcBef>
                <a:spcPts val="1000"/>
              </a:spcBef>
              <a:spcAft>
                <a:spcPts val="0"/>
              </a:spcAft>
              <a:buNone/>
            </a:pPr>
            <a:r>
              <a:rPr b="1" lang="en"/>
              <a:t>Privacy and Information Sharing</a:t>
            </a:r>
            <a:endParaRPr i="1" sz="1800"/>
          </a:p>
          <a:p>
            <a:pPr indent="-331470" lvl="0" marL="457200" rtl="0" algn="l">
              <a:spcBef>
                <a:spcPts val="1000"/>
              </a:spcBef>
              <a:spcAft>
                <a:spcPts val="0"/>
              </a:spcAft>
              <a:buSzPct val="100000"/>
              <a:buChar char="●"/>
            </a:pPr>
            <a:r>
              <a:rPr lang="en" sz="1800"/>
              <a:t>Information shared is not specified when entering collision (H3)</a:t>
            </a:r>
            <a:endParaRPr sz="1800"/>
          </a:p>
          <a:p>
            <a:pPr indent="-331470" lvl="0" marL="457200" rtl="0" algn="l">
              <a:spcBef>
                <a:spcPts val="0"/>
              </a:spcBef>
              <a:spcAft>
                <a:spcPts val="0"/>
              </a:spcAft>
              <a:buSzPct val="100000"/>
              <a:buChar char="●"/>
            </a:pPr>
            <a:r>
              <a:rPr lang="en" sz="1800"/>
              <a:t>Clarity on Location Sharing (H1)</a:t>
            </a:r>
            <a:endParaRPr sz="1800"/>
          </a:p>
          <a:p>
            <a:pPr indent="-331470" lvl="0" marL="457200" rtl="0" algn="l">
              <a:spcBef>
                <a:spcPts val="0"/>
              </a:spcBef>
              <a:spcAft>
                <a:spcPts val="0"/>
              </a:spcAft>
              <a:buSzPct val="100000"/>
              <a:buChar char="●"/>
            </a:pPr>
            <a:r>
              <a:rPr lang="en" sz="1800"/>
              <a:t>Lack of information on Privacy (H10) ← </a:t>
            </a:r>
            <a:r>
              <a:rPr i="1" lang="en" sz="1800"/>
              <a:t>Unimplemented</a:t>
            </a:r>
            <a:endParaRPr i="1" sz="1800"/>
          </a:p>
        </p:txBody>
      </p:sp>
      <p:sp>
        <p:nvSpPr>
          <p:cNvPr id="247" name="Google Shape;247;p34"/>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248" name="Google Shape;248;p34"/>
          <p:cNvPicPr preferRelativeResize="0"/>
          <p:nvPr/>
        </p:nvPicPr>
        <p:blipFill>
          <a:blip r:embed="rId3">
            <a:alphaModFix/>
          </a:blip>
          <a:stretch>
            <a:fillRect/>
          </a:stretch>
        </p:blipFill>
        <p:spPr>
          <a:xfrm>
            <a:off x="6338450" y="3561318"/>
            <a:ext cx="2805549" cy="15949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txBox="1"/>
          <p:nvPr/>
        </p:nvSpPr>
        <p:spPr>
          <a:xfrm>
            <a:off x="375600" y="1342225"/>
            <a:ext cx="27927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3/9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Specify in collision notification that they will only view collision</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Alleviate fear of accepting a collision unwantedly</a:t>
            </a:r>
            <a:endParaRPr>
              <a:latin typeface="DM Sans"/>
              <a:ea typeface="DM Sans"/>
              <a:cs typeface="DM Sans"/>
              <a:sym typeface="DM Sans"/>
            </a:endParaRPr>
          </a:p>
        </p:txBody>
      </p:sp>
      <p:pic>
        <p:nvPicPr>
          <p:cNvPr id="254" name="Google Shape;254;p35"/>
          <p:cNvPicPr preferRelativeResize="0"/>
          <p:nvPr/>
        </p:nvPicPr>
        <p:blipFill>
          <a:blip r:embed="rId3">
            <a:alphaModFix/>
          </a:blip>
          <a:stretch>
            <a:fillRect/>
          </a:stretch>
        </p:blipFill>
        <p:spPr>
          <a:xfrm rot="10800000">
            <a:off x="6970849" y="3981275"/>
            <a:ext cx="2173150" cy="1162225"/>
          </a:xfrm>
          <a:prstGeom prst="rect">
            <a:avLst/>
          </a:prstGeom>
          <a:noFill/>
          <a:ln>
            <a:noFill/>
          </a:ln>
        </p:spPr>
      </p:pic>
      <p:pic>
        <p:nvPicPr>
          <p:cNvPr id="255" name="Google Shape;255;p35"/>
          <p:cNvPicPr preferRelativeResize="0"/>
          <p:nvPr/>
        </p:nvPicPr>
        <p:blipFill>
          <a:blip r:embed="rId4">
            <a:alphaModFix/>
          </a:blip>
          <a:stretch>
            <a:fillRect/>
          </a:stretch>
        </p:blipFill>
        <p:spPr>
          <a:xfrm rot="10800000">
            <a:off x="0" y="-11044"/>
            <a:ext cx="2805549" cy="1594931"/>
          </a:xfrm>
          <a:prstGeom prst="rect">
            <a:avLst/>
          </a:prstGeom>
          <a:noFill/>
          <a:ln>
            <a:noFill/>
          </a:ln>
        </p:spPr>
      </p:pic>
      <p:pic>
        <p:nvPicPr>
          <p:cNvPr id="256" name="Google Shape;256;p35"/>
          <p:cNvPicPr preferRelativeResize="0"/>
          <p:nvPr/>
        </p:nvPicPr>
        <p:blipFill rotWithShape="1">
          <a:blip r:embed="rId5">
            <a:alphaModFix/>
          </a:blip>
          <a:srcRect b="71962" l="0" r="0" t="18123"/>
          <a:stretch/>
        </p:blipFill>
        <p:spPr>
          <a:xfrm>
            <a:off x="3546400" y="1471650"/>
            <a:ext cx="5127600" cy="11001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257" name="Google Shape;257;p35"/>
          <p:cNvSpPr/>
          <p:nvPr/>
        </p:nvSpPr>
        <p:spPr>
          <a:xfrm>
            <a:off x="7342050" y="2115325"/>
            <a:ext cx="1421400" cy="4029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txBox="1"/>
          <p:nvPr/>
        </p:nvSpPr>
        <p:spPr>
          <a:xfrm>
            <a:off x="375600" y="1342225"/>
            <a:ext cx="27927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4/9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Add modal to clarify location sharing </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When exiting, people will now know that their location will stop sharing</a:t>
            </a:r>
            <a:endParaRPr>
              <a:latin typeface="DM Sans"/>
              <a:ea typeface="DM Sans"/>
              <a:cs typeface="DM Sans"/>
              <a:sym typeface="DM Sans"/>
            </a:endParaRPr>
          </a:p>
        </p:txBody>
      </p:sp>
      <p:pic>
        <p:nvPicPr>
          <p:cNvPr id="263" name="Google Shape;263;p36"/>
          <p:cNvPicPr preferRelativeResize="0"/>
          <p:nvPr/>
        </p:nvPicPr>
        <p:blipFill>
          <a:blip r:embed="rId3">
            <a:alphaModFix/>
          </a:blip>
          <a:stretch>
            <a:fillRect/>
          </a:stretch>
        </p:blipFill>
        <p:spPr>
          <a:xfrm rot="10800000">
            <a:off x="6970849" y="3981275"/>
            <a:ext cx="2173150" cy="1162225"/>
          </a:xfrm>
          <a:prstGeom prst="rect">
            <a:avLst/>
          </a:prstGeom>
          <a:noFill/>
          <a:ln>
            <a:noFill/>
          </a:ln>
        </p:spPr>
      </p:pic>
      <p:pic>
        <p:nvPicPr>
          <p:cNvPr id="264" name="Google Shape;264;p36"/>
          <p:cNvPicPr preferRelativeResize="0"/>
          <p:nvPr/>
        </p:nvPicPr>
        <p:blipFill>
          <a:blip r:embed="rId4">
            <a:alphaModFix/>
          </a:blip>
          <a:stretch>
            <a:fillRect/>
          </a:stretch>
        </p:blipFill>
        <p:spPr>
          <a:xfrm rot="10800000">
            <a:off x="0" y="-11044"/>
            <a:ext cx="2805549" cy="1594931"/>
          </a:xfrm>
          <a:prstGeom prst="rect">
            <a:avLst/>
          </a:prstGeom>
          <a:noFill/>
          <a:ln>
            <a:noFill/>
          </a:ln>
        </p:spPr>
      </p:pic>
      <p:pic>
        <p:nvPicPr>
          <p:cNvPr id="265" name="Google Shape;265;p36"/>
          <p:cNvPicPr preferRelativeResize="0"/>
          <p:nvPr/>
        </p:nvPicPr>
        <p:blipFill>
          <a:blip r:embed="rId5">
            <a:alphaModFix/>
          </a:blip>
          <a:stretch>
            <a:fillRect/>
          </a:stretch>
        </p:blipFill>
        <p:spPr>
          <a:xfrm>
            <a:off x="4298599" y="210488"/>
            <a:ext cx="2119200" cy="45882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7"/>
          <p:cNvSpPr txBox="1"/>
          <p:nvPr>
            <p:ph type="title"/>
          </p:nvPr>
        </p:nvSpPr>
        <p:spPr>
          <a:xfrm>
            <a:off x="318750" y="1228975"/>
            <a:ext cx="4832400" cy="20295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2400"/>
              <a:t>⚠️</a:t>
            </a:r>
            <a:r>
              <a:rPr lang="en" sz="2400"/>
              <a:t>VIOLATION 2.2 – Severity 3</a:t>
            </a:r>
            <a:endParaRPr sz="2400"/>
          </a:p>
          <a:p>
            <a:pPr indent="0" lvl="0" marL="0" rtl="0" algn="l">
              <a:spcBef>
                <a:spcPts val="1000"/>
              </a:spcBef>
              <a:spcAft>
                <a:spcPts val="1000"/>
              </a:spcAft>
              <a:buNone/>
            </a:pPr>
            <a:r>
              <a:rPr b="1" lang="en" sz="3300"/>
              <a:t>Shared Interests Disappear when Location is Exchanged (H6)</a:t>
            </a:r>
            <a:endParaRPr b="1" sz="3300"/>
          </a:p>
        </p:txBody>
      </p:sp>
      <p:sp>
        <p:nvSpPr>
          <p:cNvPr id="271" name="Google Shape;271;p37"/>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272" name="Google Shape;272;p37"/>
          <p:cNvPicPr preferRelativeResize="0"/>
          <p:nvPr/>
        </p:nvPicPr>
        <p:blipFill>
          <a:blip r:embed="rId3">
            <a:alphaModFix/>
          </a:blip>
          <a:stretch>
            <a:fillRect/>
          </a:stretch>
        </p:blipFill>
        <p:spPr>
          <a:xfrm>
            <a:off x="6338450" y="3561318"/>
            <a:ext cx="2805549" cy="1594931"/>
          </a:xfrm>
          <a:prstGeom prst="rect">
            <a:avLst/>
          </a:prstGeom>
          <a:noFill/>
          <a:ln>
            <a:noFill/>
          </a:ln>
        </p:spPr>
      </p:pic>
      <p:sp>
        <p:nvSpPr>
          <p:cNvPr id="273" name="Google Shape;273;p37"/>
          <p:cNvSpPr txBox="1"/>
          <p:nvPr/>
        </p:nvSpPr>
        <p:spPr>
          <a:xfrm>
            <a:off x="273600" y="3456500"/>
            <a:ext cx="49227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DM Sans"/>
                <a:ea typeface="DM Sans"/>
                <a:cs typeface="DM Sans"/>
                <a:sym typeface="DM Sans"/>
              </a:rPr>
              <a:t>People </a:t>
            </a:r>
            <a:r>
              <a:rPr b="1" lang="en" sz="1800">
                <a:solidFill>
                  <a:schemeClr val="dk1"/>
                </a:solidFill>
                <a:latin typeface="DM Sans"/>
                <a:ea typeface="DM Sans"/>
                <a:cs typeface="DM Sans"/>
                <a:sym typeface="DM Sans"/>
              </a:rPr>
              <a:t>forget</a:t>
            </a:r>
            <a:r>
              <a:rPr lang="en" sz="1800">
                <a:solidFill>
                  <a:schemeClr val="dk1"/>
                </a:solidFill>
                <a:latin typeface="DM Sans"/>
                <a:ea typeface="DM Sans"/>
                <a:cs typeface="DM Sans"/>
                <a:sym typeface="DM Sans"/>
              </a:rPr>
              <a:t> what </a:t>
            </a:r>
            <a:r>
              <a:rPr b="1" lang="en" sz="1800">
                <a:solidFill>
                  <a:schemeClr val="dk1"/>
                </a:solidFill>
                <a:latin typeface="DM Sans"/>
                <a:ea typeface="DM Sans"/>
                <a:cs typeface="DM Sans"/>
                <a:sym typeface="DM Sans"/>
              </a:rPr>
              <a:t>interests</a:t>
            </a:r>
            <a:r>
              <a:rPr lang="en" sz="1800">
                <a:solidFill>
                  <a:schemeClr val="dk1"/>
                </a:solidFill>
                <a:latin typeface="DM Sans"/>
                <a:ea typeface="DM Sans"/>
                <a:cs typeface="DM Sans"/>
                <a:sym typeface="DM Sans"/>
              </a:rPr>
              <a:t> they had in common with their collision </a:t>
            </a:r>
            <a:r>
              <a:rPr b="1" lang="en" sz="1800">
                <a:solidFill>
                  <a:schemeClr val="dk1"/>
                </a:solidFill>
                <a:latin typeface="DM Sans"/>
                <a:ea typeface="DM Sans"/>
                <a:cs typeface="DM Sans"/>
                <a:sym typeface="DM Sans"/>
              </a:rPr>
              <a:t>when they meet in person</a:t>
            </a:r>
            <a:endParaRPr b="1" sz="1800">
              <a:solidFill>
                <a:schemeClr val="dk1"/>
              </a:solidFill>
              <a:latin typeface="DM Sans"/>
              <a:ea typeface="DM Sans"/>
              <a:cs typeface="DM Sans"/>
              <a:sym typeface="DM Sans"/>
            </a:endParaRPr>
          </a:p>
          <a:p>
            <a:pPr indent="0" lvl="0" marL="0" rtl="0" algn="l">
              <a:spcBef>
                <a:spcPts val="0"/>
              </a:spcBef>
              <a:spcAft>
                <a:spcPts val="0"/>
              </a:spcAft>
              <a:buNone/>
            </a:pPr>
            <a:r>
              <a:t/>
            </a:r>
            <a:endParaRPr sz="1800">
              <a:solidFill>
                <a:schemeClr val="dk1"/>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p:txBody>
      </p:sp>
      <p:pic>
        <p:nvPicPr>
          <p:cNvPr id="274" name="Google Shape;274;p37"/>
          <p:cNvPicPr preferRelativeResize="0"/>
          <p:nvPr/>
        </p:nvPicPr>
        <p:blipFill>
          <a:blip r:embed="rId4">
            <a:alphaModFix/>
          </a:blip>
          <a:stretch>
            <a:fillRect/>
          </a:stretch>
        </p:blipFill>
        <p:spPr>
          <a:xfrm>
            <a:off x="5493750" y="711087"/>
            <a:ext cx="1747200" cy="36213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txBox="1"/>
          <p:nvPr/>
        </p:nvSpPr>
        <p:spPr>
          <a:xfrm>
            <a:off x="375600" y="1342225"/>
            <a:ext cx="27927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5/9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Add shared interests to location page</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Makes it easy for users to </a:t>
            </a:r>
            <a:r>
              <a:rPr b="1" lang="en">
                <a:latin typeface="DM Sans"/>
                <a:ea typeface="DM Sans"/>
                <a:cs typeface="DM Sans"/>
                <a:sym typeface="DM Sans"/>
              </a:rPr>
              <a:t>recognize</a:t>
            </a:r>
            <a:r>
              <a:rPr lang="en">
                <a:latin typeface="DM Sans"/>
                <a:ea typeface="DM Sans"/>
                <a:cs typeface="DM Sans"/>
                <a:sym typeface="DM Sans"/>
              </a:rPr>
              <a:t> the type of person they are about to talk with</a:t>
            </a:r>
            <a:endParaRPr>
              <a:latin typeface="DM Sans"/>
              <a:ea typeface="DM Sans"/>
              <a:cs typeface="DM Sans"/>
              <a:sym typeface="DM Sans"/>
            </a:endParaRPr>
          </a:p>
        </p:txBody>
      </p:sp>
      <p:pic>
        <p:nvPicPr>
          <p:cNvPr id="280" name="Google Shape;280;p38"/>
          <p:cNvPicPr preferRelativeResize="0"/>
          <p:nvPr/>
        </p:nvPicPr>
        <p:blipFill>
          <a:blip r:embed="rId3">
            <a:alphaModFix/>
          </a:blip>
          <a:stretch>
            <a:fillRect/>
          </a:stretch>
        </p:blipFill>
        <p:spPr>
          <a:xfrm rot="10800000">
            <a:off x="6970849" y="3981275"/>
            <a:ext cx="2173150" cy="1162225"/>
          </a:xfrm>
          <a:prstGeom prst="rect">
            <a:avLst/>
          </a:prstGeom>
          <a:noFill/>
          <a:ln>
            <a:noFill/>
          </a:ln>
        </p:spPr>
      </p:pic>
      <p:pic>
        <p:nvPicPr>
          <p:cNvPr id="281" name="Google Shape;281;p38"/>
          <p:cNvPicPr preferRelativeResize="0"/>
          <p:nvPr/>
        </p:nvPicPr>
        <p:blipFill>
          <a:blip r:embed="rId4">
            <a:alphaModFix/>
          </a:blip>
          <a:stretch>
            <a:fillRect/>
          </a:stretch>
        </p:blipFill>
        <p:spPr>
          <a:xfrm rot="10800000">
            <a:off x="0" y="-11044"/>
            <a:ext cx="2805549" cy="1594931"/>
          </a:xfrm>
          <a:prstGeom prst="rect">
            <a:avLst/>
          </a:prstGeom>
          <a:noFill/>
          <a:ln>
            <a:noFill/>
          </a:ln>
        </p:spPr>
      </p:pic>
      <p:pic>
        <p:nvPicPr>
          <p:cNvPr id="282" name="Google Shape;282;p38"/>
          <p:cNvPicPr preferRelativeResize="0"/>
          <p:nvPr/>
        </p:nvPicPr>
        <p:blipFill>
          <a:blip r:embed="rId5">
            <a:alphaModFix/>
          </a:blip>
          <a:stretch>
            <a:fillRect/>
          </a:stretch>
        </p:blipFill>
        <p:spPr>
          <a:xfrm>
            <a:off x="4336674" y="386125"/>
            <a:ext cx="2016900" cy="43713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217500" y="1393375"/>
            <a:ext cx="5210700" cy="1951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t>
            </a:r>
            <a:r>
              <a:rPr lang="en" sz="2400"/>
              <a:t>VIOLATION 2.3 – Severity 4</a:t>
            </a:r>
            <a:endParaRPr sz="2400"/>
          </a:p>
          <a:p>
            <a:pPr indent="0" lvl="0" marL="0" rtl="0" algn="l">
              <a:spcBef>
                <a:spcPts val="1000"/>
              </a:spcBef>
              <a:spcAft>
                <a:spcPts val="1000"/>
              </a:spcAft>
              <a:buNone/>
            </a:pPr>
            <a:r>
              <a:rPr b="1" lang="en"/>
              <a:t>Shared Interests are Only Visual (H11)</a:t>
            </a:r>
            <a:endParaRPr b="1"/>
          </a:p>
        </p:txBody>
      </p:sp>
      <p:sp>
        <p:nvSpPr>
          <p:cNvPr id="288" name="Google Shape;288;p39"/>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289" name="Google Shape;289;p39"/>
          <p:cNvPicPr preferRelativeResize="0"/>
          <p:nvPr/>
        </p:nvPicPr>
        <p:blipFill>
          <a:blip r:embed="rId3">
            <a:alphaModFix/>
          </a:blip>
          <a:stretch>
            <a:fillRect/>
          </a:stretch>
        </p:blipFill>
        <p:spPr>
          <a:xfrm>
            <a:off x="6338450" y="3561318"/>
            <a:ext cx="2805549" cy="1594931"/>
          </a:xfrm>
          <a:prstGeom prst="rect">
            <a:avLst/>
          </a:prstGeom>
          <a:noFill/>
          <a:ln>
            <a:noFill/>
          </a:ln>
        </p:spPr>
      </p:pic>
      <p:pic>
        <p:nvPicPr>
          <p:cNvPr id="290" name="Google Shape;290;p39"/>
          <p:cNvPicPr preferRelativeResize="0"/>
          <p:nvPr/>
        </p:nvPicPr>
        <p:blipFill>
          <a:blip r:embed="rId4">
            <a:alphaModFix/>
          </a:blip>
          <a:stretch>
            <a:fillRect/>
          </a:stretch>
        </p:blipFill>
        <p:spPr>
          <a:xfrm>
            <a:off x="5428200" y="827550"/>
            <a:ext cx="1678800" cy="36558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291" name="Google Shape;291;p39"/>
          <p:cNvSpPr txBox="1"/>
          <p:nvPr/>
        </p:nvSpPr>
        <p:spPr>
          <a:xfrm>
            <a:off x="273600" y="3456500"/>
            <a:ext cx="49227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DM Sans"/>
                <a:ea typeface="DM Sans"/>
                <a:cs typeface="DM Sans"/>
                <a:sym typeface="DM Sans"/>
              </a:rPr>
              <a:t>Doesn’t </a:t>
            </a:r>
            <a:r>
              <a:rPr lang="en" sz="1800">
                <a:solidFill>
                  <a:schemeClr val="dk1"/>
                </a:solidFill>
                <a:latin typeface="DM Sans"/>
                <a:ea typeface="DM Sans"/>
                <a:cs typeface="DM Sans"/>
                <a:sym typeface="DM Sans"/>
              </a:rPr>
              <a:t>accommodate</a:t>
            </a:r>
            <a:r>
              <a:rPr lang="en" sz="1800">
                <a:solidFill>
                  <a:schemeClr val="dk1"/>
                </a:solidFill>
                <a:latin typeface="DM Sans"/>
                <a:ea typeface="DM Sans"/>
                <a:cs typeface="DM Sans"/>
                <a:sym typeface="DM Sans"/>
              </a:rPr>
              <a:t> visually impaired</a:t>
            </a:r>
            <a:endParaRPr b="1" sz="1800">
              <a:solidFill>
                <a:schemeClr val="dk1"/>
              </a:solidFill>
              <a:latin typeface="DM Sans"/>
              <a:ea typeface="DM Sans"/>
              <a:cs typeface="DM Sans"/>
              <a:sym typeface="DM Sans"/>
            </a:endParaRPr>
          </a:p>
          <a:p>
            <a:pPr indent="0" lvl="0" marL="0" rtl="0" algn="l">
              <a:spcBef>
                <a:spcPts val="0"/>
              </a:spcBef>
              <a:spcAft>
                <a:spcPts val="0"/>
              </a:spcAft>
              <a:buNone/>
            </a:pPr>
            <a:r>
              <a:t/>
            </a:r>
            <a:endParaRPr sz="1800">
              <a:solidFill>
                <a:schemeClr val="dk1"/>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txBox="1"/>
          <p:nvPr/>
        </p:nvSpPr>
        <p:spPr>
          <a:xfrm>
            <a:off x="375600" y="1342225"/>
            <a:ext cx="27927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6/9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Add text to shared similarity icons</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Make it more readable and understandable to a broader audience</a:t>
            </a:r>
            <a:endParaRPr>
              <a:latin typeface="DM Sans"/>
              <a:ea typeface="DM Sans"/>
              <a:cs typeface="DM Sans"/>
              <a:sym typeface="DM Sans"/>
            </a:endParaRPr>
          </a:p>
        </p:txBody>
      </p:sp>
      <p:pic>
        <p:nvPicPr>
          <p:cNvPr id="297" name="Google Shape;297;p40"/>
          <p:cNvPicPr preferRelativeResize="0"/>
          <p:nvPr/>
        </p:nvPicPr>
        <p:blipFill>
          <a:blip r:embed="rId3">
            <a:alphaModFix/>
          </a:blip>
          <a:stretch>
            <a:fillRect/>
          </a:stretch>
        </p:blipFill>
        <p:spPr>
          <a:xfrm rot="10800000">
            <a:off x="6970849" y="3981275"/>
            <a:ext cx="2173150" cy="1162225"/>
          </a:xfrm>
          <a:prstGeom prst="rect">
            <a:avLst/>
          </a:prstGeom>
          <a:noFill/>
          <a:ln>
            <a:noFill/>
          </a:ln>
        </p:spPr>
      </p:pic>
      <p:pic>
        <p:nvPicPr>
          <p:cNvPr id="298" name="Google Shape;298;p40"/>
          <p:cNvPicPr preferRelativeResize="0"/>
          <p:nvPr/>
        </p:nvPicPr>
        <p:blipFill>
          <a:blip r:embed="rId4">
            <a:alphaModFix/>
          </a:blip>
          <a:stretch>
            <a:fillRect/>
          </a:stretch>
        </p:blipFill>
        <p:spPr>
          <a:xfrm rot="10800000">
            <a:off x="0" y="-11044"/>
            <a:ext cx="2805549" cy="1594931"/>
          </a:xfrm>
          <a:prstGeom prst="rect">
            <a:avLst/>
          </a:prstGeom>
          <a:noFill/>
          <a:ln>
            <a:noFill/>
          </a:ln>
        </p:spPr>
      </p:pic>
      <p:pic>
        <p:nvPicPr>
          <p:cNvPr id="299" name="Google Shape;299;p40"/>
          <p:cNvPicPr preferRelativeResize="0"/>
          <p:nvPr/>
        </p:nvPicPr>
        <p:blipFill>
          <a:blip r:embed="rId5">
            <a:alphaModFix/>
          </a:blip>
          <a:stretch>
            <a:fillRect/>
          </a:stretch>
        </p:blipFill>
        <p:spPr>
          <a:xfrm>
            <a:off x="3358300" y="118800"/>
            <a:ext cx="2225950" cy="2108425"/>
          </a:xfrm>
          <a:prstGeom prst="rect">
            <a:avLst/>
          </a:prstGeom>
          <a:noFill/>
          <a:ln>
            <a:noFill/>
          </a:ln>
        </p:spPr>
      </p:pic>
      <p:pic>
        <p:nvPicPr>
          <p:cNvPr id="300" name="Google Shape;300;p40"/>
          <p:cNvPicPr preferRelativeResize="0"/>
          <p:nvPr/>
        </p:nvPicPr>
        <p:blipFill>
          <a:blip r:embed="rId6">
            <a:alphaModFix/>
          </a:blip>
          <a:stretch>
            <a:fillRect/>
          </a:stretch>
        </p:blipFill>
        <p:spPr>
          <a:xfrm>
            <a:off x="5986875" y="2704899"/>
            <a:ext cx="2722950" cy="1377225"/>
          </a:xfrm>
          <a:prstGeom prst="rect">
            <a:avLst/>
          </a:prstGeom>
          <a:noFill/>
          <a:ln>
            <a:noFill/>
          </a:ln>
        </p:spPr>
      </p:pic>
      <p:sp>
        <p:nvSpPr>
          <p:cNvPr id="301" name="Google Shape;301;p40"/>
          <p:cNvSpPr/>
          <p:nvPr/>
        </p:nvSpPr>
        <p:spPr>
          <a:xfrm rot="2702642">
            <a:off x="5173601" y="2154112"/>
            <a:ext cx="827952" cy="302076"/>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txBox="1"/>
          <p:nvPr>
            <p:ph type="title"/>
          </p:nvPr>
        </p:nvSpPr>
        <p:spPr>
          <a:xfrm>
            <a:off x="338600" y="1757850"/>
            <a:ext cx="3870300" cy="1627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t>Task 3</a:t>
            </a:r>
            <a:endParaRPr b="1"/>
          </a:p>
          <a:p>
            <a:pPr indent="0" lvl="0" marL="0" rtl="0" algn="l">
              <a:spcBef>
                <a:spcPts val="1000"/>
              </a:spcBef>
              <a:spcAft>
                <a:spcPts val="1000"/>
              </a:spcAft>
              <a:buNone/>
            </a:pPr>
            <a:r>
              <a:rPr lang="en" sz="2650"/>
              <a:t>Connect with and reach out to a past friend</a:t>
            </a:r>
            <a:endParaRPr sz="2650"/>
          </a:p>
        </p:txBody>
      </p:sp>
      <p:pic>
        <p:nvPicPr>
          <p:cNvPr id="307" name="Google Shape;307;p41"/>
          <p:cNvPicPr preferRelativeResize="0"/>
          <p:nvPr/>
        </p:nvPicPr>
        <p:blipFill>
          <a:blip r:embed="rId3">
            <a:alphaModFix/>
          </a:blip>
          <a:stretch>
            <a:fillRect/>
          </a:stretch>
        </p:blipFill>
        <p:spPr>
          <a:xfrm>
            <a:off x="5787998" y="0"/>
            <a:ext cx="2375855"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Problem</a:t>
            </a:r>
            <a:endParaRPr/>
          </a:p>
        </p:txBody>
      </p:sp>
      <p:sp>
        <p:nvSpPr>
          <p:cNvPr id="79" name="Google Shape;79;p15"/>
          <p:cNvSpPr txBox="1"/>
          <p:nvPr>
            <p:ph idx="1" type="body"/>
          </p:nvPr>
        </p:nvSpPr>
        <p:spPr>
          <a:xfrm>
            <a:off x="379550" y="1365100"/>
            <a:ext cx="3448200" cy="2808900"/>
          </a:xfrm>
          <a:prstGeom prst="rect">
            <a:avLst/>
          </a:prstGeom>
        </p:spPr>
        <p:txBody>
          <a:bodyPr anchorCtr="0" anchor="t" bIns="91425" lIns="91425" spcFirstLastPara="1" rIns="91425" wrap="square" tIns="91425">
            <a:noAutofit/>
          </a:bodyPr>
          <a:lstStyle/>
          <a:p>
            <a:pPr indent="0" lvl="0" marL="0" marR="452967" rtl="0" algn="l">
              <a:lnSpc>
                <a:spcPct val="100000"/>
              </a:lnSpc>
              <a:spcBef>
                <a:spcPts val="0"/>
              </a:spcBef>
              <a:spcAft>
                <a:spcPts val="0"/>
              </a:spcAft>
              <a:buNone/>
            </a:pPr>
            <a:r>
              <a:rPr lang="en" sz="2200">
                <a:solidFill>
                  <a:schemeClr val="dk1"/>
                </a:solidFill>
              </a:rPr>
              <a:t>When transitioning to a new environment, </a:t>
            </a:r>
            <a:r>
              <a:rPr b="1" lang="en" sz="2200">
                <a:solidFill>
                  <a:schemeClr val="dk1"/>
                </a:solidFill>
              </a:rPr>
              <a:t>people find it difficult to make meaningful connections</a:t>
            </a:r>
            <a:r>
              <a:rPr lang="en" sz="2200">
                <a:solidFill>
                  <a:schemeClr val="dk1"/>
                </a:solidFill>
              </a:rPr>
              <a:t> and are </a:t>
            </a:r>
            <a:r>
              <a:rPr b="1" lang="en" sz="2200">
                <a:solidFill>
                  <a:schemeClr val="dk1"/>
                </a:solidFill>
              </a:rPr>
              <a:t>fearful of reaching out.</a:t>
            </a:r>
            <a:endParaRPr b="1" sz="2200">
              <a:solidFill>
                <a:schemeClr val="dk1"/>
              </a:solidFill>
            </a:endParaRPr>
          </a:p>
          <a:p>
            <a:pPr indent="0" lvl="0" marL="0" rtl="0" algn="l">
              <a:spcBef>
                <a:spcPts val="1000"/>
              </a:spcBef>
              <a:spcAft>
                <a:spcPts val="1200"/>
              </a:spcAft>
              <a:buNone/>
            </a:pPr>
            <a:r>
              <a:t/>
            </a:r>
            <a:endParaRPr sz="2200"/>
          </a:p>
        </p:txBody>
      </p:sp>
      <p:pic>
        <p:nvPicPr>
          <p:cNvPr id="80" name="Google Shape;80;p15"/>
          <p:cNvPicPr preferRelativeResize="0"/>
          <p:nvPr/>
        </p:nvPicPr>
        <p:blipFill>
          <a:blip r:embed="rId3">
            <a:alphaModFix/>
          </a:blip>
          <a:stretch>
            <a:fillRect/>
          </a:stretch>
        </p:blipFill>
        <p:spPr>
          <a:xfrm>
            <a:off x="3827750" y="1017725"/>
            <a:ext cx="5064000" cy="3377700"/>
          </a:xfrm>
          <a:prstGeom prst="roundRect">
            <a:avLst>
              <a:gd fmla="val 16667" name="adj"/>
            </a:avLst>
          </a:prstGeom>
          <a:noFill/>
          <a:ln>
            <a:noFill/>
          </a:ln>
        </p:spPr>
      </p:pic>
      <p:sp>
        <p:nvSpPr>
          <p:cNvPr id="81" name="Google Shape;81;p15"/>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100">
                <a:latin typeface="DM Sans"/>
                <a:ea typeface="DM Sans"/>
                <a:cs typeface="DM Sans"/>
                <a:sym typeface="DM Sans"/>
              </a:rPr>
              <a:t>Intro</a:t>
            </a:r>
            <a:r>
              <a:rPr lang="en" sz="1100">
                <a:latin typeface="DM Sans"/>
                <a:ea typeface="DM Sans"/>
                <a:cs typeface="DM Sans"/>
                <a:sym typeface="DM Sans"/>
              </a:rPr>
              <a:t> &gt; HE &gt; Revisions &gt; Prototype &gt; Demo</a:t>
            </a:r>
            <a:endParaRPr sz="1100">
              <a:latin typeface="DM Sans"/>
              <a:ea typeface="DM Sans"/>
              <a:cs typeface="DM Sans"/>
              <a:sym typeface="DM Sans"/>
            </a:endParaRPr>
          </a:p>
        </p:txBody>
      </p:sp>
      <p:pic>
        <p:nvPicPr>
          <p:cNvPr id="82" name="Google Shape;82;p15"/>
          <p:cNvPicPr preferRelativeResize="0"/>
          <p:nvPr/>
        </p:nvPicPr>
        <p:blipFill>
          <a:blip r:embed="rId4">
            <a:alphaModFix/>
          </a:blip>
          <a:stretch>
            <a:fillRect/>
          </a:stretch>
        </p:blipFill>
        <p:spPr>
          <a:xfrm rot="10800000">
            <a:off x="6970849" y="3981275"/>
            <a:ext cx="2173150" cy="1162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311700" y="1041875"/>
            <a:ext cx="4881600" cy="3449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t>
            </a:r>
            <a:r>
              <a:rPr lang="en" sz="2400"/>
              <a:t>VIOLATION 3.1 – Severity 3</a:t>
            </a:r>
            <a:endParaRPr sz="2400"/>
          </a:p>
          <a:p>
            <a:pPr indent="0" lvl="0" marL="0" rtl="0" algn="l">
              <a:spcBef>
                <a:spcPts val="1000"/>
              </a:spcBef>
              <a:spcAft>
                <a:spcPts val="0"/>
              </a:spcAft>
              <a:buNone/>
            </a:pPr>
            <a:r>
              <a:rPr b="1" lang="en"/>
              <a:t>Network timeline doesn’t match real world understanding (H2)</a:t>
            </a:r>
            <a:endParaRPr b="1"/>
          </a:p>
          <a:p>
            <a:pPr indent="0" lvl="0" marL="0" rtl="0" algn="l">
              <a:spcBef>
                <a:spcPts val="1000"/>
              </a:spcBef>
              <a:spcAft>
                <a:spcPts val="0"/>
              </a:spcAft>
              <a:buNone/>
            </a:pPr>
            <a:r>
              <a:t/>
            </a:r>
            <a:endParaRPr sz="2000"/>
          </a:p>
        </p:txBody>
      </p:sp>
      <p:sp>
        <p:nvSpPr>
          <p:cNvPr id="313" name="Google Shape;313;p42"/>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314" name="Google Shape;314;p42"/>
          <p:cNvPicPr preferRelativeResize="0"/>
          <p:nvPr/>
        </p:nvPicPr>
        <p:blipFill>
          <a:blip r:embed="rId3">
            <a:alphaModFix/>
          </a:blip>
          <a:stretch>
            <a:fillRect/>
          </a:stretch>
        </p:blipFill>
        <p:spPr>
          <a:xfrm>
            <a:off x="6338450" y="3561318"/>
            <a:ext cx="2805549" cy="1594931"/>
          </a:xfrm>
          <a:prstGeom prst="rect">
            <a:avLst/>
          </a:prstGeom>
          <a:noFill/>
          <a:ln>
            <a:noFill/>
          </a:ln>
        </p:spPr>
      </p:pic>
      <p:sp>
        <p:nvSpPr>
          <p:cNvPr id="315" name="Google Shape;315;p42"/>
          <p:cNvSpPr txBox="1"/>
          <p:nvPr/>
        </p:nvSpPr>
        <p:spPr>
          <a:xfrm>
            <a:off x="311700" y="3782975"/>
            <a:ext cx="352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DM Sans"/>
                <a:ea typeface="DM Sans"/>
                <a:cs typeface="DM Sans"/>
                <a:sym typeface="DM Sans"/>
              </a:rPr>
              <a:t>Backward scrolling unclear</a:t>
            </a:r>
            <a:endParaRPr sz="1800">
              <a:latin typeface="DM Sans"/>
              <a:ea typeface="DM Sans"/>
              <a:cs typeface="DM Sans"/>
              <a:sym typeface="DM Sans"/>
            </a:endParaRPr>
          </a:p>
        </p:txBody>
      </p:sp>
      <p:pic>
        <p:nvPicPr>
          <p:cNvPr id="316" name="Google Shape;316;p42"/>
          <p:cNvPicPr preferRelativeResize="0"/>
          <p:nvPr/>
        </p:nvPicPr>
        <p:blipFill>
          <a:blip r:embed="rId4">
            <a:alphaModFix/>
          </a:blip>
          <a:stretch>
            <a:fillRect/>
          </a:stretch>
        </p:blipFill>
        <p:spPr>
          <a:xfrm>
            <a:off x="4970123" y="704200"/>
            <a:ext cx="1921750" cy="3968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3"/>
          <p:cNvPicPr preferRelativeResize="0"/>
          <p:nvPr/>
        </p:nvPicPr>
        <p:blipFill>
          <a:blip r:embed="rId3">
            <a:alphaModFix/>
          </a:blip>
          <a:stretch>
            <a:fillRect/>
          </a:stretch>
        </p:blipFill>
        <p:spPr>
          <a:xfrm>
            <a:off x="6358700" y="573975"/>
            <a:ext cx="1976551" cy="4278999"/>
          </a:xfrm>
          <a:prstGeom prst="rect">
            <a:avLst/>
          </a:prstGeom>
          <a:noFill/>
          <a:ln>
            <a:noFill/>
          </a:ln>
        </p:spPr>
      </p:pic>
      <p:sp>
        <p:nvSpPr>
          <p:cNvPr id="322" name="Google Shape;322;p43"/>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323" name="Google Shape;323;p43"/>
          <p:cNvPicPr preferRelativeResize="0"/>
          <p:nvPr/>
        </p:nvPicPr>
        <p:blipFill>
          <a:blip r:embed="rId4">
            <a:alphaModFix/>
          </a:blip>
          <a:stretch>
            <a:fillRect/>
          </a:stretch>
        </p:blipFill>
        <p:spPr>
          <a:xfrm>
            <a:off x="3649369" y="573975"/>
            <a:ext cx="2072206" cy="4279000"/>
          </a:xfrm>
          <a:prstGeom prst="rect">
            <a:avLst/>
          </a:prstGeom>
          <a:noFill/>
          <a:ln>
            <a:noFill/>
          </a:ln>
        </p:spPr>
      </p:pic>
      <p:sp>
        <p:nvSpPr>
          <p:cNvPr id="324" name="Google Shape;324;p43"/>
          <p:cNvSpPr txBox="1"/>
          <p:nvPr/>
        </p:nvSpPr>
        <p:spPr>
          <a:xfrm>
            <a:off x="375600" y="1342225"/>
            <a:ext cx="27927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7/9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Remove timeline altogether</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Though it was a cool concept (thanks Christian), we removed it to eliminate potential confusion from the users’ end</a:t>
            </a:r>
            <a:endParaRPr>
              <a:latin typeface="DM Sans"/>
              <a:ea typeface="DM Sans"/>
              <a:cs typeface="DM Sans"/>
              <a:sym typeface="DM Sans"/>
            </a:endParaRPr>
          </a:p>
        </p:txBody>
      </p:sp>
      <p:pic>
        <p:nvPicPr>
          <p:cNvPr id="325" name="Google Shape;325;p43"/>
          <p:cNvPicPr preferRelativeResize="0"/>
          <p:nvPr/>
        </p:nvPicPr>
        <p:blipFill>
          <a:blip r:embed="rId5">
            <a:alphaModFix/>
          </a:blip>
          <a:stretch>
            <a:fillRect/>
          </a:stretch>
        </p:blipFill>
        <p:spPr>
          <a:xfrm rot="10800000">
            <a:off x="6970849" y="3981275"/>
            <a:ext cx="2173150" cy="1162225"/>
          </a:xfrm>
          <a:prstGeom prst="rect">
            <a:avLst/>
          </a:prstGeom>
          <a:noFill/>
          <a:ln>
            <a:noFill/>
          </a:ln>
        </p:spPr>
      </p:pic>
      <p:pic>
        <p:nvPicPr>
          <p:cNvPr id="326" name="Google Shape;326;p43"/>
          <p:cNvPicPr preferRelativeResize="0"/>
          <p:nvPr/>
        </p:nvPicPr>
        <p:blipFill>
          <a:blip r:embed="rId6">
            <a:alphaModFix/>
          </a:blip>
          <a:stretch>
            <a:fillRect/>
          </a:stretch>
        </p:blipFill>
        <p:spPr>
          <a:xfrm rot="10800000">
            <a:off x="0" y="-11044"/>
            <a:ext cx="2805549" cy="15949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4"/>
          <p:cNvSpPr txBox="1"/>
          <p:nvPr>
            <p:ph type="title"/>
          </p:nvPr>
        </p:nvSpPr>
        <p:spPr>
          <a:xfrm>
            <a:off x="241200" y="1194875"/>
            <a:ext cx="5355000" cy="292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2400"/>
              <a:t>⚠️</a:t>
            </a:r>
            <a:r>
              <a:rPr lang="en" sz="2400"/>
              <a:t>VIOLATION 3.2 – Severity 3</a:t>
            </a:r>
            <a:endParaRPr sz="2400"/>
          </a:p>
          <a:p>
            <a:pPr indent="0" lvl="0" marL="0" rtl="0" algn="l">
              <a:spcBef>
                <a:spcPts val="1000"/>
              </a:spcBef>
              <a:spcAft>
                <a:spcPts val="0"/>
              </a:spcAft>
              <a:buNone/>
            </a:pPr>
            <a:r>
              <a:rPr b="1" lang="en"/>
              <a:t>Not enough information to describe another user (H5) </a:t>
            </a:r>
            <a:endParaRPr b="1"/>
          </a:p>
          <a:p>
            <a:pPr indent="0" lvl="0" marL="0" rtl="0" algn="l">
              <a:spcBef>
                <a:spcPts val="1000"/>
              </a:spcBef>
              <a:spcAft>
                <a:spcPts val="0"/>
              </a:spcAft>
              <a:buNone/>
            </a:pPr>
            <a:r>
              <a:t/>
            </a:r>
            <a:endParaRPr b="1" sz="1800"/>
          </a:p>
          <a:p>
            <a:pPr indent="0" lvl="0" marL="0" rtl="0" algn="l">
              <a:spcBef>
                <a:spcPts val="0"/>
              </a:spcBef>
              <a:spcAft>
                <a:spcPts val="0"/>
              </a:spcAft>
              <a:buNone/>
            </a:pPr>
            <a:r>
              <a:rPr lang="en" sz="1800"/>
              <a:t>Users were only labeled with their first name</a:t>
            </a:r>
            <a:endParaRPr sz="1800"/>
          </a:p>
        </p:txBody>
      </p:sp>
      <p:sp>
        <p:nvSpPr>
          <p:cNvPr id="332" name="Google Shape;332;p44"/>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333" name="Google Shape;333;p44"/>
          <p:cNvPicPr preferRelativeResize="0"/>
          <p:nvPr/>
        </p:nvPicPr>
        <p:blipFill>
          <a:blip r:embed="rId3">
            <a:alphaModFix/>
          </a:blip>
          <a:stretch>
            <a:fillRect/>
          </a:stretch>
        </p:blipFill>
        <p:spPr>
          <a:xfrm>
            <a:off x="5860550" y="741725"/>
            <a:ext cx="1866375" cy="3827100"/>
          </a:xfrm>
          <a:prstGeom prst="rect">
            <a:avLst/>
          </a:prstGeom>
          <a:noFill/>
          <a:ln>
            <a:noFill/>
          </a:ln>
        </p:spPr>
      </p:pic>
      <p:pic>
        <p:nvPicPr>
          <p:cNvPr id="334" name="Google Shape;334;p44"/>
          <p:cNvPicPr preferRelativeResize="0"/>
          <p:nvPr/>
        </p:nvPicPr>
        <p:blipFill>
          <a:blip r:embed="rId4">
            <a:alphaModFix/>
          </a:blip>
          <a:stretch>
            <a:fillRect/>
          </a:stretch>
        </p:blipFill>
        <p:spPr>
          <a:xfrm>
            <a:off x="6338450" y="3561318"/>
            <a:ext cx="2805549" cy="159493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5"/>
          <p:cNvPicPr preferRelativeResize="0"/>
          <p:nvPr/>
        </p:nvPicPr>
        <p:blipFill>
          <a:blip r:embed="rId3">
            <a:alphaModFix/>
          </a:blip>
          <a:stretch>
            <a:fillRect/>
          </a:stretch>
        </p:blipFill>
        <p:spPr>
          <a:xfrm>
            <a:off x="6276175" y="749825"/>
            <a:ext cx="1607526" cy="3480151"/>
          </a:xfrm>
          <a:prstGeom prst="rect">
            <a:avLst/>
          </a:prstGeom>
          <a:noFill/>
          <a:ln>
            <a:noFill/>
          </a:ln>
        </p:spPr>
      </p:pic>
      <p:sp>
        <p:nvSpPr>
          <p:cNvPr id="340" name="Google Shape;340;p45"/>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sp>
        <p:nvSpPr>
          <p:cNvPr id="341" name="Google Shape;341;p45"/>
          <p:cNvSpPr txBox="1"/>
          <p:nvPr/>
        </p:nvSpPr>
        <p:spPr>
          <a:xfrm>
            <a:off x="375600" y="1342225"/>
            <a:ext cx="27927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8/9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Add last names to other user’s profiles</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Helps users differentiate between users to prevent </a:t>
            </a:r>
            <a:r>
              <a:rPr b="1" lang="en">
                <a:latin typeface="DM Sans"/>
                <a:ea typeface="DM Sans"/>
                <a:cs typeface="DM Sans"/>
                <a:sym typeface="DM Sans"/>
              </a:rPr>
              <a:t>error – i.e. choosing wrong person</a:t>
            </a:r>
            <a:endParaRPr>
              <a:latin typeface="DM Sans"/>
              <a:ea typeface="DM Sans"/>
              <a:cs typeface="DM Sans"/>
              <a:sym typeface="DM Sans"/>
            </a:endParaRPr>
          </a:p>
        </p:txBody>
      </p:sp>
      <p:pic>
        <p:nvPicPr>
          <p:cNvPr id="342" name="Google Shape;342;p45"/>
          <p:cNvPicPr preferRelativeResize="0"/>
          <p:nvPr/>
        </p:nvPicPr>
        <p:blipFill>
          <a:blip r:embed="rId4">
            <a:alphaModFix/>
          </a:blip>
          <a:stretch>
            <a:fillRect/>
          </a:stretch>
        </p:blipFill>
        <p:spPr>
          <a:xfrm rot="10800000">
            <a:off x="6970849" y="3981275"/>
            <a:ext cx="2173150" cy="1162225"/>
          </a:xfrm>
          <a:prstGeom prst="rect">
            <a:avLst/>
          </a:prstGeom>
          <a:noFill/>
          <a:ln>
            <a:noFill/>
          </a:ln>
        </p:spPr>
      </p:pic>
      <p:pic>
        <p:nvPicPr>
          <p:cNvPr id="343" name="Google Shape;343;p45"/>
          <p:cNvPicPr preferRelativeResize="0"/>
          <p:nvPr/>
        </p:nvPicPr>
        <p:blipFill>
          <a:blip r:embed="rId5">
            <a:alphaModFix/>
          </a:blip>
          <a:stretch>
            <a:fillRect/>
          </a:stretch>
        </p:blipFill>
        <p:spPr>
          <a:xfrm rot="10800000">
            <a:off x="0" y="-11044"/>
            <a:ext cx="2805549" cy="1594931"/>
          </a:xfrm>
          <a:prstGeom prst="rect">
            <a:avLst/>
          </a:prstGeom>
          <a:noFill/>
          <a:ln>
            <a:noFill/>
          </a:ln>
        </p:spPr>
      </p:pic>
      <p:pic>
        <p:nvPicPr>
          <p:cNvPr id="344" name="Google Shape;344;p45"/>
          <p:cNvPicPr preferRelativeResize="0"/>
          <p:nvPr/>
        </p:nvPicPr>
        <p:blipFill>
          <a:blip r:embed="rId6">
            <a:alphaModFix/>
          </a:blip>
          <a:stretch>
            <a:fillRect/>
          </a:stretch>
        </p:blipFill>
        <p:spPr>
          <a:xfrm>
            <a:off x="3722850" y="890800"/>
            <a:ext cx="1559675" cy="3198199"/>
          </a:xfrm>
          <a:prstGeom prst="rect">
            <a:avLst/>
          </a:prstGeom>
          <a:noFill/>
          <a:ln>
            <a:noFill/>
          </a:ln>
        </p:spPr>
      </p:pic>
      <p:sp>
        <p:nvSpPr>
          <p:cNvPr id="345" name="Google Shape;345;p45"/>
          <p:cNvSpPr/>
          <p:nvPr/>
        </p:nvSpPr>
        <p:spPr>
          <a:xfrm>
            <a:off x="5461775" y="2372750"/>
            <a:ext cx="727500" cy="198900"/>
          </a:xfrm>
          <a:prstGeom prst="rightArrow">
            <a:avLst>
              <a:gd fmla="val 50000" name="adj1"/>
              <a:gd fmla="val 50000" name="adj2"/>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5"/>
          <p:cNvSpPr/>
          <p:nvPr/>
        </p:nvSpPr>
        <p:spPr>
          <a:xfrm>
            <a:off x="6480275" y="2361550"/>
            <a:ext cx="391800" cy="1566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6"/>
          <p:cNvSpPr txBox="1"/>
          <p:nvPr>
            <p:ph type="title"/>
          </p:nvPr>
        </p:nvSpPr>
        <p:spPr>
          <a:xfrm>
            <a:off x="273600" y="1426950"/>
            <a:ext cx="4298400" cy="1951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2400"/>
              <a:t>VIOLATION 3.3 – Severity 4</a:t>
            </a:r>
            <a:endParaRPr sz="2400"/>
          </a:p>
          <a:p>
            <a:pPr indent="0" lvl="0" marL="0" rtl="0" algn="l">
              <a:spcBef>
                <a:spcPts val="1000"/>
              </a:spcBef>
              <a:spcAft>
                <a:spcPts val="0"/>
              </a:spcAft>
              <a:buNone/>
            </a:pPr>
            <a:r>
              <a:rPr b="1" lang="en"/>
              <a:t>Network Graph is only Visual (H11)</a:t>
            </a:r>
            <a:endParaRPr b="1"/>
          </a:p>
          <a:p>
            <a:pPr indent="0" lvl="0" marL="0" rtl="0" algn="l">
              <a:spcBef>
                <a:spcPts val="1000"/>
              </a:spcBef>
              <a:spcAft>
                <a:spcPts val="0"/>
              </a:spcAft>
              <a:buNone/>
            </a:pPr>
            <a:r>
              <a:t/>
            </a:r>
            <a:endParaRPr sz="1800"/>
          </a:p>
          <a:p>
            <a:pPr indent="0" lvl="0" marL="0" rtl="0" algn="l">
              <a:spcBef>
                <a:spcPts val="0"/>
              </a:spcBef>
              <a:spcAft>
                <a:spcPts val="0"/>
              </a:spcAft>
              <a:buNone/>
            </a:pPr>
            <a:r>
              <a:rPr lang="en" sz="1800"/>
              <a:t>Information is not accessible for </a:t>
            </a:r>
            <a:r>
              <a:rPr b="1" lang="en" sz="1800"/>
              <a:t>visually impaired users</a:t>
            </a:r>
            <a:endParaRPr b="1" sz="1800"/>
          </a:p>
        </p:txBody>
      </p:sp>
      <p:sp>
        <p:nvSpPr>
          <p:cNvPr id="352" name="Google Shape;352;p46"/>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353" name="Google Shape;353;p46"/>
          <p:cNvPicPr preferRelativeResize="0"/>
          <p:nvPr/>
        </p:nvPicPr>
        <p:blipFill>
          <a:blip r:embed="rId3">
            <a:alphaModFix/>
          </a:blip>
          <a:stretch>
            <a:fillRect/>
          </a:stretch>
        </p:blipFill>
        <p:spPr>
          <a:xfrm>
            <a:off x="6338450" y="3561318"/>
            <a:ext cx="2805549" cy="1594931"/>
          </a:xfrm>
          <a:prstGeom prst="rect">
            <a:avLst/>
          </a:prstGeom>
          <a:noFill/>
          <a:ln>
            <a:noFill/>
          </a:ln>
        </p:spPr>
      </p:pic>
      <p:pic>
        <p:nvPicPr>
          <p:cNvPr id="354" name="Google Shape;354;p46"/>
          <p:cNvPicPr preferRelativeResize="0"/>
          <p:nvPr/>
        </p:nvPicPr>
        <p:blipFill>
          <a:blip r:embed="rId4">
            <a:alphaModFix/>
          </a:blip>
          <a:stretch>
            <a:fillRect/>
          </a:stretch>
        </p:blipFill>
        <p:spPr>
          <a:xfrm>
            <a:off x="5157175" y="801550"/>
            <a:ext cx="1801099" cy="38991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47"/>
          <p:cNvPicPr preferRelativeResize="0"/>
          <p:nvPr/>
        </p:nvPicPr>
        <p:blipFill>
          <a:blip r:embed="rId3">
            <a:alphaModFix/>
          </a:blip>
          <a:stretch>
            <a:fillRect/>
          </a:stretch>
        </p:blipFill>
        <p:spPr>
          <a:xfrm>
            <a:off x="5900129" y="649900"/>
            <a:ext cx="1758593" cy="3807191"/>
          </a:xfrm>
          <a:prstGeom prst="rect">
            <a:avLst/>
          </a:prstGeom>
          <a:noFill/>
          <a:ln>
            <a:noFill/>
          </a:ln>
        </p:spPr>
      </p:pic>
      <p:pic>
        <p:nvPicPr>
          <p:cNvPr id="360" name="Google Shape;360;p47"/>
          <p:cNvPicPr preferRelativeResize="0"/>
          <p:nvPr/>
        </p:nvPicPr>
        <p:blipFill>
          <a:blip r:embed="rId4">
            <a:alphaModFix/>
          </a:blip>
          <a:stretch>
            <a:fillRect/>
          </a:stretch>
        </p:blipFill>
        <p:spPr>
          <a:xfrm>
            <a:off x="3520175" y="686408"/>
            <a:ext cx="1758593" cy="3807191"/>
          </a:xfrm>
          <a:prstGeom prst="rect">
            <a:avLst/>
          </a:prstGeom>
          <a:noFill/>
          <a:ln>
            <a:noFill/>
          </a:ln>
        </p:spPr>
      </p:pic>
      <p:sp>
        <p:nvSpPr>
          <p:cNvPr id="361" name="Google Shape;361;p47"/>
          <p:cNvSpPr/>
          <p:nvPr/>
        </p:nvSpPr>
        <p:spPr>
          <a:xfrm>
            <a:off x="5391647" y="2538664"/>
            <a:ext cx="395400" cy="213000"/>
          </a:xfrm>
          <a:prstGeom prst="lef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7"/>
          <p:cNvSpPr/>
          <p:nvPr/>
        </p:nvSpPr>
        <p:spPr>
          <a:xfrm>
            <a:off x="4980141" y="1335013"/>
            <a:ext cx="298800" cy="280200"/>
          </a:xfrm>
          <a:prstGeom prst="roundRect">
            <a:avLst>
              <a:gd fmla="val 16667" name="adj"/>
            </a:avLst>
          </a:prstGeom>
          <a:no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7"/>
          <p:cNvSpPr/>
          <p:nvPr/>
        </p:nvSpPr>
        <p:spPr>
          <a:xfrm>
            <a:off x="7360087" y="1294457"/>
            <a:ext cx="298800" cy="280200"/>
          </a:xfrm>
          <a:prstGeom prst="roundRect">
            <a:avLst>
              <a:gd fmla="val 16667" name="adj"/>
            </a:avLst>
          </a:prstGeom>
          <a:no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7"/>
          <p:cNvSpPr txBox="1"/>
          <p:nvPr/>
        </p:nvSpPr>
        <p:spPr>
          <a:xfrm>
            <a:off x="375600" y="1342225"/>
            <a:ext cx="27927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REVISION 9/9</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b="1" lang="en" sz="2400">
                <a:latin typeface="DM Sans"/>
                <a:ea typeface="DM Sans"/>
                <a:cs typeface="DM Sans"/>
                <a:sym typeface="DM Sans"/>
              </a:rPr>
              <a:t>Add toggle to list view of friend network</a:t>
            </a:r>
            <a:endParaRPr b="1" sz="2400">
              <a:latin typeface="DM Sans"/>
              <a:ea typeface="DM Sans"/>
              <a:cs typeface="DM Sans"/>
              <a:sym typeface="DM Sans"/>
            </a:endParaRPr>
          </a:p>
          <a:p>
            <a:pPr indent="0" lvl="0" marL="0" rtl="0" algn="l">
              <a:spcBef>
                <a:spcPts val="0"/>
              </a:spcBef>
              <a:spcAft>
                <a:spcPts val="0"/>
              </a:spcAft>
              <a:buNone/>
            </a:pPr>
            <a:r>
              <a:t/>
            </a:r>
            <a:endParaRPr b="1" sz="2400">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Use toggle button to switch from graph to list interface</a:t>
            </a:r>
            <a:endParaRPr>
              <a:latin typeface="DM Sans"/>
              <a:ea typeface="DM Sans"/>
              <a:cs typeface="DM Sans"/>
              <a:sym typeface="DM Sans"/>
            </a:endParaRPr>
          </a:p>
        </p:txBody>
      </p:sp>
      <p:sp>
        <p:nvSpPr>
          <p:cNvPr id="365" name="Google Shape;365;p47"/>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b="1" lang="en" sz="1100">
                <a:latin typeface="DM Sans"/>
                <a:ea typeface="DM Sans"/>
                <a:cs typeface="DM Sans"/>
                <a:sym typeface="DM Sans"/>
              </a:rPr>
              <a:t>Revisions</a:t>
            </a:r>
            <a:r>
              <a:rPr lang="en" sz="1100">
                <a:latin typeface="DM Sans"/>
                <a:ea typeface="DM Sans"/>
                <a:cs typeface="DM Sans"/>
                <a:sym typeface="DM Sans"/>
              </a:rPr>
              <a:t> &gt; Prototype &gt; Demo</a:t>
            </a:r>
            <a:endParaRPr sz="1100">
              <a:latin typeface="DM Sans"/>
              <a:ea typeface="DM Sans"/>
              <a:cs typeface="DM Sans"/>
              <a:sym typeface="DM Sans"/>
            </a:endParaRPr>
          </a:p>
        </p:txBody>
      </p:sp>
      <p:pic>
        <p:nvPicPr>
          <p:cNvPr id="366" name="Google Shape;366;p47"/>
          <p:cNvPicPr preferRelativeResize="0"/>
          <p:nvPr/>
        </p:nvPicPr>
        <p:blipFill>
          <a:blip r:embed="rId5">
            <a:alphaModFix/>
          </a:blip>
          <a:stretch>
            <a:fillRect/>
          </a:stretch>
        </p:blipFill>
        <p:spPr>
          <a:xfrm rot="10800000">
            <a:off x="6970849" y="3981275"/>
            <a:ext cx="2173150" cy="1162225"/>
          </a:xfrm>
          <a:prstGeom prst="rect">
            <a:avLst/>
          </a:prstGeom>
          <a:noFill/>
          <a:ln>
            <a:noFill/>
          </a:ln>
        </p:spPr>
      </p:pic>
      <p:pic>
        <p:nvPicPr>
          <p:cNvPr id="367" name="Google Shape;367;p47"/>
          <p:cNvPicPr preferRelativeResize="0"/>
          <p:nvPr/>
        </p:nvPicPr>
        <p:blipFill>
          <a:blip r:embed="rId6">
            <a:alphaModFix/>
          </a:blip>
          <a:stretch>
            <a:fillRect/>
          </a:stretch>
        </p:blipFill>
        <p:spPr>
          <a:xfrm rot="10800000">
            <a:off x="0" y="-11044"/>
            <a:ext cx="2805549" cy="159493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8"/>
          <p:cNvSpPr txBox="1"/>
          <p:nvPr/>
        </p:nvSpPr>
        <p:spPr>
          <a:xfrm>
            <a:off x="242225" y="181650"/>
            <a:ext cx="66249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400">
                <a:solidFill>
                  <a:srgbClr val="202124"/>
                </a:solidFill>
                <a:highlight>
                  <a:srgbClr val="FFFFFF"/>
                </a:highlight>
                <a:latin typeface="Roboto"/>
                <a:ea typeface="Roboto"/>
                <a:cs typeface="Roboto"/>
                <a:sym typeface="Roboto"/>
              </a:rPr>
              <a:t>❗ </a:t>
            </a:r>
            <a:r>
              <a:rPr b="1" lang="en" sz="2400">
                <a:solidFill>
                  <a:srgbClr val="2C3E50"/>
                </a:solidFill>
                <a:latin typeface="DM Sans"/>
                <a:ea typeface="DM Sans"/>
                <a:cs typeface="DM Sans"/>
                <a:sym typeface="DM Sans"/>
              </a:rPr>
              <a:t>Violations Not Addressed</a:t>
            </a:r>
            <a:endParaRPr b="1" sz="2400">
              <a:solidFill>
                <a:srgbClr val="2C3E50"/>
              </a:solidFill>
              <a:latin typeface="DM Sans"/>
              <a:ea typeface="DM Sans"/>
              <a:cs typeface="DM Sans"/>
              <a:sym typeface="DM Sans"/>
            </a:endParaRPr>
          </a:p>
        </p:txBody>
      </p:sp>
      <p:sp>
        <p:nvSpPr>
          <p:cNvPr id="373" name="Google Shape;373;p48"/>
          <p:cNvSpPr txBox="1"/>
          <p:nvPr/>
        </p:nvSpPr>
        <p:spPr>
          <a:xfrm>
            <a:off x="359325" y="950075"/>
            <a:ext cx="7522500" cy="2519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DM Sans"/>
              <a:buChar char="●"/>
            </a:pPr>
            <a:r>
              <a:rPr lang="en" sz="1800">
                <a:latin typeface="DM Sans"/>
                <a:ea typeface="DM Sans"/>
                <a:cs typeface="DM Sans"/>
                <a:sym typeface="DM Sans"/>
              </a:rPr>
              <a:t>Violations that were med-fi prototype specific (related to tasks)</a:t>
            </a:r>
            <a:endParaRPr sz="1800">
              <a:latin typeface="DM Sans"/>
              <a:ea typeface="DM Sans"/>
              <a:cs typeface="DM Sans"/>
              <a:sym typeface="DM Sans"/>
            </a:endParaRPr>
          </a:p>
          <a:p>
            <a:pPr indent="-317500" lvl="1" marL="914400" rtl="0" algn="l">
              <a:spcBef>
                <a:spcPts val="1000"/>
              </a:spcBef>
              <a:spcAft>
                <a:spcPts val="0"/>
              </a:spcAft>
              <a:buSzPts val="1400"/>
              <a:buFont typeface="DM Sans"/>
              <a:buChar char="○"/>
            </a:pPr>
            <a:r>
              <a:rPr i="1" lang="en">
                <a:latin typeface="DM Sans"/>
                <a:ea typeface="DM Sans"/>
                <a:cs typeface="DM Sans"/>
                <a:sym typeface="DM Sans"/>
              </a:rPr>
              <a:t>I</a:t>
            </a:r>
            <a:r>
              <a:rPr i="1" lang="en">
                <a:latin typeface="DM Sans"/>
                <a:ea typeface="DM Sans"/>
                <a:cs typeface="DM Sans"/>
                <a:sym typeface="DM Sans"/>
              </a:rPr>
              <a:t>.e. After clicking “Add to Network,” </a:t>
            </a:r>
            <a:r>
              <a:rPr b="1" i="1" lang="en">
                <a:latin typeface="DM Sans"/>
                <a:ea typeface="DM Sans"/>
                <a:cs typeface="DM Sans"/>
                <a:sym typeface="DM Sans"/>
              </a:rPr>
              <a:t>users receive a popup that says “Task completed!”</a:t>
            </a:r>
            <a:r>
              <a:rPr i="1" lang="en">
                <a:latin typeface="DM Sans"/>
                <a:ea typeface="DM Sans"/>
                <a:cs typeface="DM Sans"/>
                <a:sym typeface="DM Sans"/>
              </a:rPr>
              <a:t> However, users may be confused on what a “task” is.</a:t>
            </a:r>
            <a:endParaRPr i="1">
              <a:latin typeface="DM Sans"/>
              <a:ea typeface="DM Sans"/>
              <a:cs typeface="DM Sans"/>
              <a:sym typeface="DM Sans"/>
            </a:endParaRPr>
          </a:p>
          <a:p>
            <a:pPr indent="-342900" lvl="0" marL="457200" rtl="0" algn="l">
              <a:spcBef>
                <a:spcPts val="1000"/>
              </a:spcBef>
              <a:spcAft>
                <a:spcPts val="0"/>
              </a:spcAft>
              <a:buSzPts val="1800"/>
              <a:buFont typeface="DM Sans"/>
              <a:buChar char="●"/>
            </a:pPr>
            <a:r>
              <a:rPr lang="en" sz="1800">
                <a:latin typeface="DM Sans"/>
                <a:ea typeface="DM Sans"/>
                <a:cs typeface="DM Sans"/>
                <a:sym typeface="DM Sans"/>
              </a:rPr>
              <a:t>Help and information related violations</a:t>
            </a:r>
            <a:endParaRPr sz="1800">
              <a:latin typeface="DM Sans"/>
              <a:ea typeface="DM Sans"/>
              <a:cs typeface="DM Sans"/>
              <a:sym typeface="DM Sans"/>
            </a:endParaRPr>
          </a:p>
          <a:p>
            <a:pPr indent="-342900" lvl="0" marL="457200" rtl="0" algn="l">
              <a:spcBef>
                <a:spcPts val="1000"/>
              </a:spcBef>
              <a:spcAft>
                <a:spcPts val="0"/>
              </a:spcAft>
              <a:buSzPts val="1800"/>
              <a:buFont typeface="DM Sans"/>
              <a:buChar char="●"/>
            </a:pPr>
            <a:r>
              <a:rPr lang="en" sz="1800">
                <a:latin typeface="DM Sans"/>
                <a:ea typeface="DM Sans"/>
                <a:cs typeface="DM Sans"/>
                <a:sym typeface="DM Sans"/>
              </a:rPr>
              <a:t>Edge cases that the app doesn’t allow</a:t>
            </a:r>
            <a:endParaRPr sz="1800">
              <a:latin typeface="DM Sans"/>
              <a:ea typeface="DM Sans"/>
              <a:cs typeface="DM Sans"/>
              <a:sym typeface="DM Sans"/>
            </a:endParaRPr>
          </a:p>
          <a:p>
            <a:pPr indent="-317500" lvl="1" marL="914400" rtl="0" algn="l">
              <a:spcBef>
                <a:spcPts val="1000"/>
              </a:spcBef>
              <a:spcAft>
                <a:spcPts val="0"/>
              </a:spcAft>
              <a:buSzPts val="1400"/>
              <a:buFont typeface="DM Sans"/>
              <a:buChar char="○"/>
            </a:pPr>
            <a:r>
              <a:rPr i="1" lang="en">
                <a:latin typeface="DM Sans"/>
                <a:ea typeface="DM Sans"/>
                <a:cs typeface="DM Sans"/>
                <a:sym typeface="DM Sans"/>
              </a:rPr>
              <a:t>I.e. dealing with multiple collisions at a time</a:t>
            </a:r>
            <a:endParaRPr i="1">
              <a:latin typeface="DM Sans"/>
              <a:ea typeface="DM Sans"/>
              <a:cs typeface="DM Sans"/>
              <a:sym typeface="DM Sans"/>
            </a:endParaRPr>
          </a:p>
          <a:p>
            <a:pPr indent="0" lvl="0" marL="0" rtl="0" algn="l">
              <a:spcBef>
                <a:spcPts val="1000"/>
              </a:spcBef>
              <a:spcAft>
                <a:spcPts val="1000"/>
              </a:spcAft>
              <a:buNone/>
            </a:pPr>
            <a:r>
              <a:rPr i="1" lang="en">
                <a:latin typeface="DM Sans"/>
                <a:ea typeface="DM Sans"/>
                <a:cs typeface="DM Sans"/>
                <a:sym typeface="DM Sans"/>
              </a:rPr>
              <a:t>.</a:t>
            </a:r>
            <a:endParaRPr i="1">
              <a:latin typeface="DM Sans"/>
              <a:ea typeface="DM Sans"/>
              <a:cs typeface="DM Sans"/>
              <a:sym typeface="DM Sans"/>
            </a:endParaRPr>
          </a:p>
        </p:txBody>
      </p:sp>
      <p:sp>
        <p:nvSpPr>
          <p:cNvPr id="374" name="Google Shape;374;p48"/>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a:t>
            </a:r>
            <a:r>
              <a:rPr b="1" lang="en" sz="1100">
                <a:latin typeface="DM Sans"/>
                <a:ea typeface="DM Sans"/>
                <a:cs typeface="DM Sans"/>
                <a:sym typeface="DM Sans"/>
              </a:rPr>
              <a:t> Revisions</a:t>
            </a:r>
            <a:r>
              <a:rPr lang="en" sz="1100">
                <a:latin typeface="DM Sans"/>
                <a:ea typeface="DM Sans"/>
                <a:cs typeface="DM Sans"/>
                <a:sym typeface="DM Sans"/>
              </a:rPr>
              <a:t> &gt; </a:t>
            </a:r>
            <a:r>
              <a:rPr lang="en" sz="1100">
                <a:latin typeface="DM Sans"/>
                <a:ea typeface="DM Sans"/>
                <a:cs typeface="DM Sans"/>
                <a:sym typeface="DM Sans"/>
              </a:rPr>
              <a:t>Prototype</a:t>
            </a:r>
            <a:r>
              <a:rPr b="1" lang="en" sz="1100">
                <a:latin typeface="DM Sans"/>
                <a:ea typeface="DM Sans"/>
                <a:cs typeface="DM Sans"/>
                <a:sym typeface="DM Sans"/>
              </a:rPr>
              <a:t> </a:t>
            </a:r>
            <a:r>
              <a:rPr lang="en" sz="1100">
                <a:latin typeface="DM Sans"/>
                <a:ea typeface="DM Sans"/>
                <a:cs typeface="DM Sans"/>
                <a:sym typeface="DM Sans"/>
              </a:rPr>
              <a:t>&gt; Demo</a:t>
            </a:r>
            <a:endParaRPr sz="1100">
              <a:latin typeface="DM Sans"/>
              <a:ea typeface="DM Sans"/>
              <a:cs typeface="DM Sans"/>
              <a:sym typeface="DM Sans"/>
            </a:endParaRPr>
          </a:p>
        </p:txBody>
      </p:sp>
      <p:pic>
        <p:nvPicPr>
          <p:cNvPr id="375" name="Google Shape;375;p48"/>
          <p:cNvPicPr preferRelativeResize="0"/>
          <p:nvPr/>
        </p:nvPicPr>
        <p:blipFill>
          <a:blip r:embed="rId3">
            <a:alphaModFix/>
          </a:blip>
          <a:stretch>
            <a:fillRect/>
          </a:stretch>
        </p:blipFill>
        <p:spPr>
          <a:xfrm rot="10800000">
            <a:off x="5649899" y="3380024"/>
            <a:ext cx="3570301" cy="17634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9"/>
          <p:cNvSpPr txBox="1"/>
          <p:nvPr>
            <p:ph idx="1" type="body"/>
          </p:nvPr>
        </p:nvSpPr>
        <p:spPr>
          <a:xfrm>
            <a:off x="1615663" y="879600"/>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Heuristic Evaluation</a:t>
            </a:r>
            <a:endParaRPr sz="3000">
              <a:solidFill>
                <a:schemeClr val="dk1"/>
              </a:solidFill>
            </a:endParaRPr>
          </a:p>
        </p:txBody>
      </p:sp>
      <p:sp>
        <p:nvSpPr>
          <p:cNvPr id="381" name="Google Shape;381;p49"/>
          <p:cNvSpPr/>
          <p:nvPr/>
        </p:nvSpPr>
        <p:spPr>
          <a:xfrm>
            <a:off x="469338" y="787800"/>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1</a:t>
            </a:r>
            <a:endParaRPr sz="3600">
              <a:solidFill>
                <a:schemeClr val="lt1"/>
              </a:solidFill>
              <a:latin typeface="DM Sans"/>
              <a:ea typeface="DM Sans"/>
              <a:cs typeface="DM Sans"/>
              <a:sym typeface="DM Sans"/>
            </a:endParaRPr>
          </a:p>
        </p:txBody>
      </p:sp>
      <p:sp>
        <p:nvSpPr>
          <p:cNvPr id="382" name="Google Shape;382;p49"/>
          <p:cNvSpPr/>
          <p:nvPr/>
        </p:nvSpPr>
        <p:spPr>
          <a:xfrm>
            <a:off x="469338" y="2207125"/>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2</a:t>
            </a:r>
            <a:endParaRPr sz="3600">
              <a:solidFill>
                <a:schemeClr val="lt1"/>
              </a:solidFill>
              <a:latin typeface="DM Sans"/>
              <a:ea typeface="DM Sans"/>
              <a:cs typeface="DM Sans"/>
              <a:sym typeface="DM Sans"/>
            </a:endParaRPr>
          </a:p>
        </p:txBody>
      </p:sp>
      <p:sp>
        <p:nvSpPr>
          <p:cNvPr id="383" name="Google Shape;383;p49"/>
          <p:cNvSpPr txBox="1"/>
          <p:nvPr>
            <p:ph idx="1" type="body"/>
          </p:nvPr>
        </p:nvSpPr>
        <p:spPr>
          <a:xfrm>
            <a:off x="1615650" y="3627750"/>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3000">
                <a:solidFill>
                  <a:schemeClr val="dk1"/>
                </a:solidFill>
              </a:rPr>
              <a:t>Prototype Implementation</a:t>
            </a:r>
            <a:endParaRPr b="1" sz="3000">
              <a:solidFill>
                <a:schemeClr val="dk1"/>
              </a:solidFill>
            </a:endParaRPr>
          </a:p>
        </p:txBody>
      </p:sp>
      <p:sp>
        <p:nvSpPr>
          <p:cNvPr id="384" name="Google Shape;384;p49"/>
          <p:cNvSpPr/>
          <p:nvPr/>
        </p:nvSpPr>
        <p:spPr>
          <a:xfrm>
            <a:off x="469325" y="3534650"/>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3</a:t>
            </a:r>
            <a:endParaRPr sz="3600">
              <a:solidFill>
                <a:schemeClr val="lt1"/>
              </a:solidFill>
              <a:latin typeface="DM Sans"/>
              <a:ea typeface="DM Sans"/>
              <a:cs typeface="DM Sans"/>
              <a:sym typeface="DM Sans"/>
            </a:endParaRPr>
          </a:p>
        </p:txBody>
      </p:sp>
      <p:sp>
        <p:nvSpPr>
          <p:cNvPr id="385" name="Google Shape;385;p49"/>
          <p:cNvSpPr txBox="1"/>
          <p:nvPr>
            <p:ph idx="1" type="body"/>
          </p:nvPr>
        </p:nvSpPr>
        <p:spPr>
          <a:xfrm>
            <a:off x="1615638" y="2207125"/>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Design Revisions </a:t>
            </a:r>
            <a:endParaRPr sz="30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Framework &amp; Tools</a:t>
            </a:r>
            <a:endParaRPr/>
          </a:p>
        </p:txBody>
      </p:sp>
      <p:pic>
        <p:nvPicPr>
          <p:cNvPr id="391" name="Google Shape;391;p50"/>
          <p:cNvPicPr preferRelativeResize="0"/>
          <p:nvPr/>
        </p:nvPicPr>
        <p:blipFill>
          <a:blip r:embed="rId3">
            <a:alphaModFix/>
          </a:blip>
          <a:stretch>
            <a:fillRect/>
          </a:stretch>
        </p:blipFill>
        <p:spPr>
          <a:xfrm>
            <a:off x="800698" y="1772488"/>
            <a:ext cx="979726" cy="1468923"/>
          </a:xfrm>
          <a:prstGeom prst="rect">
            <a:avLst/>
          </a:prstGeom>
          <a:noFill/>
          <a:ln>
            <a:noFill/>
          </a:ln>
        </p:spPr>
      </p:pic>
      <p:sp>
        <p:nvSpPr>
          <p:cNvPr id="392" name="Google Shape;392;p50"/>
          <p:cNvSpPr txBox="1"/>
          <p:nvPr/>
        </p:nvSpPr>
        <p:spPr>
          <a:xfrm>
            <a:off x="482811" y="3402934"/>
            <a:ext cx="1615500" cy="954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400">
                <a:latin typeface="DM Sans"/>
                <a:ea typeface="DM Sans"/>
                <a:cs typeface="DM Sans"/>
                <a:sym typeface="DM Sans"/>
              </a:rPr>
              <a:t>Figma</a:t>
            </a:r>
            <a:endParaRPr sz="2400">
              <a:latin typeface="DM Sans"/>
              <a:ea typeface="DM Sans"/>
              <a:cs typeface="DM Sans"/>
              <a:sym typeface="DM Sans"/>
            </a:endParaRPr>
          </a:p>
          <a:p>
            <a:pPr indent="0" lvl="0" marL="0" rtl="0" algn="ctr">
              <a:lnSpc>
                <a:spcPct val="150000"/>
              </a:lnSpc>
              <a:spcBef>
                <a:spcPts val="0"/>
              </a:spcBef>
              <a:spcAft>
                <a:spcPts val="0"/>
              </a:spcAft>
              <a:buNone/>
            </a:pPr>
            <a:r>
              <a:rPr b="1" lang="en">
                <a:latin typeface="DM Sans"/>
                <a:ea typeface="DM Sans"/>
                <a:cs typeface="DM Sans"/>
                <a:sym typeface="DM Sans"/>
              </a:rPr>
              <a:t>Med-Fi</a:t>
            </a:r>
            <a:endParaRPr b="1">
              <a:latin typeface="DM Sans"/>
              <a:ea typeface="DM Sans"/>
              <a:cs typeface="DM Sans"/>
              <a:sym typeface="DM Sans"/>
            </a:endParaRPr>
          </a:p>
        </p:txBody>
      </p:sp>
      <p:sp>
        <p:nvSpPr>
          <p:cNvPr id="393" name="Google Shape;393;p50"/>
          <p:cNvSpPr/>
          <p:nvPr/>
        </p:nvSpPr>
        <p:spPr>
          <a:xfrm>
            <a:off x="2817200" y="2571750"/>
            <a:ext cx="1417800" cy="609900"/>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50"/>
          <p:cNvPicPr preferRelativeResize="0"/>
          <p:nvPr/>
        </p:nvPicPr>
        <p:blipFill>
          <a:blip r:embed="rId4">
            <a:alphaModFix/>
          </a:blip>
          <a:stretch>
            <a:fillRect/>
          </a:stretch>
        </p:blipFill>
        <p:spPr>
          <a:xfrm>
            <a:off x="4371812" y="1360663"/>
            <a:ext cx="2882619" cy="2037051"/>
          </a:xfrm>
          <a:prstGeom prst="rect">
            <a:avLst/>
          </a:prstGeom>
          <a:noFill/>
          <a:ln>
            <a:noFill/>
          </a:ln>
        </p:spPr>
      </p:pic>
      <p:sp>
        <p:nvSpPr>
          <p:cNvPr id="395" name="Google Shape;395;p50"/>
          <p:cNvSpPr txBox="1"/>
          <p:nvPr/>
        </p:nvSpPr>
        <p:spPr>
          <a:xfrm>
            <a:off x="5298901" y="3402925"/>
            <a:ext cx="3141900" cy="954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400">
                <a:latin typeface="DM Sans"/>
                <a:ea typeface="DM Sans"/>
                <a:cs typeface="DM Sans"/>
                <a:sym typeface="DM Sans"/>
              </a:rPr>
              <a:t>React Native &amp; Expo</a:t>
            </a:r>
            <a:endParaRPr sz="2400">
              <a:latin typeface="DM Sans"/>
              <a:ea typeface="DM Sans"/>
              <a:cs typeface="DM Sans"/>
              <a:sym typeface="DM Sans"/>
            </a:endParaRPr>
          </a:p>
          <a:p>
            <a:pPr indent="0" lvl="0" marL="0" rtl="0" algn="ctr">
              <a:lnSpc>
                <a:spcPct val="150000"/>
              </a:lnSpc>
              <a:spcBef>
                <a:spcPts val="0"/>
              </a:spcBef>
              <a:spcAft>
                <a:spcPts val="0"/>
              </a:spcAft>
              <a:buNone/>
            </a:pPr>
            <a:r>
              <a:rPr b="1" lang="en">
                <a:latin typeface="DM Sans"/>
                <a:ea typeface="DM Sans"/>
                <a:cs typeface="DM Sans"/>
                <a:sym typeface="DM Sans"/>
              </a:rPr>
              <a:t>Hi</a:t>
            </a:r>
            <a:r>
              <a:rPr b="1" lang="en">
                <a:latin typeface="DM Sans"/>
                <a:ea typeface="DM Sans"/>
                <a:cs typeface="DM Sans"/>
                <a:sym typeface="DM Sans"/>
              </a:rPr>
              <a:t>-Fi</a:t>
            </a:r>
            <a:endParaRPr b="1">
              <a:latin typeface="DM Sans"/>
              <a:ea typeface="DM Sans"/>
              <a:cs typeface="DM Sans"/>
              <a:sym typeface="DM Sans"/>
            </a:endParaRPr>
          </a:p>
        </p:txBody>
      </p:sp>
      <p:pic>
        <p:nvPicPr>
          <p:cNvPr id="396" name="Google Shape;396;p50"/>
          <p:cNvPicPr preferRelativeResize="0"/>
          <p:nvPr/>
        </p:nvPicPr>
        <p:blipFill>
          <a:blip r:embed="rId5">
            <a:alphaModFix/>
          </a:blip>
          <a:stretch>
            <a:fillRect/>
          </a:stretch>
        </p:blipFill>
        <p:spPr>
          <a:xfrm>
            <a:off x="6872063" y="1452275"/>
            <a:ext cx="1789125" cy="178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1"/>
          <p:cNvSpPr txBox="1"/>
          <p:nvPr/>
        </p:nvSpPr>
        <p:spPr>
          <a:xfrm>
            <a:off x="242225" y="181650"/>
            <a:ext cx="6624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lang="en" sz="1800">
                <a:solidFill>
                  <a:srgbClr val="2C3E50"/>
                </a:solidFill>
                <a:latin typeface="DM Sans"/>
                <a:ea typeface="DM Sans"/>
                <a:cs typeface="DM Sans"/>
                <a:sym typeface="DM Sans"/>
              </a:rPr>
              <a:t>✔️ Simple Task 1 is Finished</a:t>
            </a:r>
            <a:endParaRPr b="1">
              <a:solidFill>
                <a:srgbClr val="2C3E50"/>
              </a:solidFill>
              <a:latin typeface="DM Sans"/>
              <a:ea typeface="DM Sans"/>
              <a:cs typeface="DM Sans"/>
              <a:sym typeface="DM Sans"/>
            </a:endParaRPr>
          </a:p>
        </p:txBody>
      </p:sp>
      <p:pic>
        <p:nvPicPr>
          <p:cNvPr id="402" name="Google Shape;402;p51"/>
          <p:cNvPicPr preferRelativeResize="0"/>
          <p:nvPr/>
        </p:nvPicPr>
        <p:blipFill>
          <a:blip r:embed="rId3">
            <a:alphaModFix/>
          </a:blip>
          <a:stretch>
            <a:fillRect/>
          </a:stretch>
        </p:blipFill>
        <p:spPr>
          <a:xfrm>
            <a:off x="2565088" y="819875"/>
            <a:ext cx="1877700" cy="40650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03" name="Google Shape;403;p51"/>
          <p:cNvPicPr preferRelativeResize="0"/>
          <p:nvPr/>
        </p:nvPicPr>
        <p:blipFill>
          <a:blip r:embed="rId4">
            <a:alphaModFix/>
          </a:blip>
          <a:stretch>
            <a:fillRect/>
          </a:stretch>
        </p:blipFill>
        <p:spPr>
          <a:xfrm>
            <a:off x="4882312" y="820032"/>
            <a:ext cx="1877700" cy="40647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04" name="Google Shape;404;p51"/>
          <p:cNvPicPr preferRelativeResize="0"/>
          <p:nvPr/>
        </p:nvPicPr>
        <p:blipFill>
          <a:blip r:embed="rId5">
            <a:alphaModFix/>
          </a:blip>
          <a:stretch>
            <a:fillRect/>
          </a:stretch>
        </p:blipFill>
        <p:spPr>
          <a:xfrm>
            <a:off x="7135113" y="820032"/>
            <a:ext cx="1877700" cy="40647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05" name="Google Shape;405;p51"/>
          <p:cNvPicPr preferRelativeResize="0"/>
          <p:nvPr/>
        </p:nvPicPr>
        <p:blipFill>
          <a:blip r:embed="rId6">
            <a:alphaModFix/>
          </a:blip>
          <a:stretch>
            <a:fillRect/>
          </a:stretch>
        </p:blipFill>
        <p:spPr>
          <a:xfrm>
            <a:off x="2336488" y="3141025"/>
            <a:ext cx="587200" cy="587200"/>
          </a:xfrm>
          <a:prstGeom prst="rect">
            <a:avLst/>
          </a:prstGeom>
          <a:noFill/>
          <a:ln>
            <a:noFill/>
          </a:ln>
          <a:effectLst>
            <a:outerShdw blurRad="57150" rotWithShape="0" algn="bl" dir="5400000" dist="19050">
              <a:srgbClr val="000000">
                <a:alpha val="50000"/>
              </a:srgbClr>
            </a:outerShdw>
          </a:effectLst>
        </p:spPr>
      </p:pic>
      <p:pic>
        <p:nvPicPr>
          <p:cNvPr id="406" name="Google Shape;406;p51"/>
          <p:cNvPicPr preferRelativeResize="0"/>
          <p:nvPr/>
        </p:nvPicPr>
        <p:blipFill>
          <a:blip r:embed="rId6">
            <a:alphaModFix/>
          </a:blip>
          <a:stretch>
            <a:fillRect/>
          </a:stretch>
        </p:blipFill>
        <p:spPr>
          <a:xfrm>
            <a:off x="4989888" y="4435275"/>
            <a:ext cx="587200" cy="587200"/>
          </a:xfrm>
          <a:prstGeom prst="rect">
            <a:avLst/>
          </a:prstGeom>
          <a:noFill/>
          <a:ln>
            <a:noFill/>
          </a:ln>
          <a:effectLst>
            <a:outerShdw blurRad="57150" rotWithShape="0" algn="bl" dir="5400000" dist="19050">
              <a:srgbClr val="000000">
                <a:alpha val="50000"/>
              </a:srgbClr>
            </a:outerShdw>
          </a:effectLst>
        </p:spPr>
      </p:pic>
      <p:sp>
        <p:nvSpPr>
          <p:cNvPr id="407" name="Google Shape;407;p51"/>
          <p:cNvSpPr txBox="1"/>
          <p:nvPr>
            <p:ph type="title"/>
          </p:nvPr>
        </p:nvSpPr>
        <p:spPr>
          <a:xfrm>
            <a:off x="134500" y="1999875"/>
            <a:ext cx="2202000" cy="1254300"/>
          </a:xfrm>
          <a:prstGeom prst="rect">
            <a:avLst/>
          </a:prstGeom>
        </p:spPr>
        <p:txBody>
          <a:bodyPr anchorCtr="0" anchor="t" bIns="91425" lIns="91425" spcFirstLastPara="1" rIns="91425" wrap="square" tIns="91425">
            <a:normAutofit/>
          </a:bodyPr>
          <a:lstStyle/>
          <a:p>
            <a:pPr indent="0" lvl="0" marL="0" rtl="0" algn="l">
              <a:spcBef>
                <a:spcPts val="0"/>
              </a:spcBef>
              <a:spcAft>
                <a:spcPts val="1000"/>
              </a:spcAft>
              <a:buNone/>
            </a:pPr>
            <a:r>
              <a:rPr i="1" lang="en" sz="1800"/>
              <a:t>Befriend someone near you with similar interests </a:t>
            </a:r>
            <a:endParaRPr i="1" sz="1800"/>
          </a:p>
        </p:txBody>
      </p:sp>
      <p:sp>
        <p:nvSpPr>
          <p:cNvPr id="408" name="Google Shape;408;p51"/>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a:t>
            </a:r>
            <a:r>
              <a:rPr lang="en" sz="1100">
                <a:latin typeface="DM Sans"/>
                <a:ea typeface="DM Sans"/>
                <a:cs typeface="DM Sans"/>
                <a:sym typeface="DM Sans"/>
              </a:rPr>
              <a:t>Revisions</a:t>
            </a:r>
            <a:r>
              <a:rPr lang="en" sz="1100">
                <a:latin typeface="DM Sans"/>
                <a:ea typeface="DM Sans"/>
                <a:cs typeface="DM Sans"/>
                <a:sym typeface="DM Sans"/>
              </a:rPr>
              <a:t>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a:t>
            </a:r>
            <a:r>
              <a:rPr lang="en"/>
              <a:t> Solution</a:t>
            </a:r>
            <a:endParaRPr/>
          </a:p>
        </p:txBody>
      </p:sp>
      <p:sp>
        <p:nvSpPr>
          <p:cNvPr id="88" name="Google Shape;88;p16"/>
          <p:cNvSpPr txBox="1"/>
          <p:nvPr/>
        </p:nvSpPr>
        <p:spPr>
          <a:xfrm>
            <a:off x="311700" y="1394075"/>
            <a:ext cx="3513900" cy="2893800"/>
          </a:xfrm>
          <a:prstGeom prst="rect">
            <a:avLst/>
          </a:prstGeom>
          <a:noFill/>
          <a:ln>
            <a:noFill/>
          </a:ln>
        </p:spPr>
        <p:txBody>
          <a:bodyPr anchorCtr="0" anchor="t" bIns="91425" lIns="91425" spcFirstLastPara="1" rIns="91425" wrap="square" tIns="91425">
            <a:spAutoFit/>
          </a:bodyPr>
          <a:lstStyle/>
          <a:p>
            <a:pPr indent="0" lvl="0" marL="0" marR="452967" rtl="0" algn="l">
              <a:spcBef>
                <a:spcPts val="600"/>
              </a:spcBef>
              <a:spcAft>
                <a:spcPts val="0"/>
              </a:spcAft>
              <a:buClr>
                <a:schemeClr val="dk1"/>
              </a:buClr>
              <a:buSzPts val="1100"/>
              <a:buFont typeface="Arial"/>
              <a:buNone/>
            </a:pPr>
            <a:r>
              <a:rPr lang="en" sz="2200">
                <a:solidFill>
                  <a:schemeClr val="dk1"/>
                </a:solidFill>
                <a:latin typeface="DM Sans"/>
                <a:ea typeface="DM Sans"/>
                <a:cs typeface="DM Sans"/>
                <a:sym typeface="DM Sans"/>
              </a:rPr>
              <a:t>We want to solve this by </a:t>
            </a:r>
            <a:r>
              <a:rPr b="1" lang="en" sz="2200">
                <a:solidFill>
                  <a:schemeClr val="dk1"/>
                </a:solidFill>
                <a:latin typeface="DM Sans"/>
                <a:ea typeface="DM Sans"/>
                <a:cs typeface="DM Sans"/>
                <a:sym typeface="DM Sans"/>
              </a:rPr>
              <a:t>creating opportunities for people, who would have otherwise passed by each other, to stop and talk.</a:t>
            </a:r>
            <a:endParaRPr sz="2200">
              <a:latin typeface="DM Sans"/>
              <a:ea typeface="DM Sans"/>
              <a:cs typeface="DM Sans"/>
              <a:sym typeface="DM Sans"/>
            </a:endParaRPr>
          </a:p>
        </p:txBody>
      </p:sp>
      <p:pic>
        <p:nvPicPr>
          <p:cNvPr id="89" name="Google Shape;89;p16"/>
          <p:cNvPicPr preferRelativeResize="0"/>
          <p:nvPr/>
        </p:nvPicPr>
        <p:blipFill>
          <a:blip r:embed="rId3">
            <a:alphaModFix/>
          </a:blip>
          <a:stretch>
            <a:fillRect/>
          </a:stretch>
        </p:blipFill>
        <p:spPr>
          <a:xfrm>
            <a:off x="3957950" y="1170125"/>
            <a:ext cx="5013600" cy="3341700"/>
          </a:xfrm>
          <a:prstGeom prst="roundRect">
            <a:avLst>
              <a:gd fmla="val 16667" name="adj"/>
            </a:avLst>
          </a:prstGeom>
          <a:noFill/>
          <a:ln>
            <a:noFill/>
          </a:ln>
        </p:spPr>
      </p:pic>
      <p:sp>
        <p:nvSpPr>
          <p:cNvPr id="90" name="Google Shape;90;p16"/>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100">
                <a:latin typeface="DM Sans"/>
                <a:ea typeface="DM Sans"/>
                <a:cs typeface="DM Sans"/>
                <a:sym typeface="DM Sans"/>
              </a:rPr>
              <a:t>Intro</a:t>
            </a:r>
            <a:r>
              <a:rPr lang="en" sz="1100">
                <a:latin typeface="DM Sans"/>
                <a:ea typeface="DM Sans"/>
                <a:cs typeface="DM Sans"/>
                <a:sym typeface="DM Sans"/>
              </a:rPr>
              <a:t> &gt; HE &gt; Revisions &gt; Prototype &gt; Demo</a:t>
            </a:r>
            <a:endParaRPr sz="1100">
              <a:latin typeface="DM Sans"/>
              <a:ea typeface="DM Sans"/>
              <a:cs typeface="DM Sans"/>
              <a:sym typeface="DM Sans"/>
            </a:endParaRPr>
          </a:p>
        </p:txBody>
      </p:sp>
      <p:pic>
        <p:nvPicPr>
          <p:cNvPr id="91" name="Google Shape;91;p16"/>
          <p:cNvPicPr preferRelativeResize="0"/>
          <p:nvPr/>
        </p:nvPicPr>
        <p:blipFill>
          <a:blip r:embed="rId4">
            <a:alphaModFix/>
          </a:blip>
          <a:stretch>
            <a:fillRect/>
          </a:stretch>
        </p:blipFill>
        <p:spPr>
          <a:xfrm rot="10800000">
            <a:off x="6970849" y="3981275"/>
            <a:ext cx="2173150" cy="11622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2"/>
          <p:cNvSpPr txBox="1"/>
          <p:nvPr/>
        </p:nvSpPr>
        <p:spPr>
          <a:xfrm>
            <a:off x="242225" y="181650"/>
            <a:ext cx="6624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rgbClr val="2C3E50"/>
                </a:solidFill>
                <a:latin typeface="DM Sans"/>
                <a:ea typeface="DM Sans"/>
                <a:cs typeface="DM Sans"/>
                <a:sym typeface="DM Sans"/>
              </a:rPr>
              <a:t>🚧 Moderate </a:t>
            </a:r>
            <a:r>
              <a:rPr b="1" lang="en" sz="1800">
                <a:solidFill>
                  <a:srgbClr val="2C3E50"/>
                </a:solidFill>
                <a:latin typeface="DM Sans"/>
                <a:ea typeface="DM Sans"/>
                <a:cs typeface="DM Sans"/>
                <a:sym typeface="DM Sans"/>
              </a:rPr>
              <a:t>Task 2 is a Work in Progress</a:t>
            </a:r>
            <a:endParaRPr b="1">
              <a:solidFill>
                <a:srgbClr val="2C3E50"/>
              </a:solidFill>
              <a:latin typeface="DM Sans"/>
              <a:ea typeface="DM Sans"/>
              <a:cs typeface="DM Sans"/>
              <a:sym typeface="DM Sans"/>
            </a:endParaRPr>
          </a:p>
        </p:txBody>
      </p:sp>
      <p:pic>
        <p:nvPicPr>
          <p:cNvPr id="414" name="Google Shape;414;p52"/>
          <p:cNvPicPr preferRelativeResize="0"/>
          <p:nvPr/>
        </p:nvPicPr>
        <p:blipFill>
          <a:blip r:embed="rId3">
            <a:alphaModFix/>
          </a:blip>
          <a:stretch>
            <a:fillRect/>
          </a:stretch>
        </p:blipFill>
        <p:spPr>
          <a:xfrm>
            <a:off x="2267025" y="777825"/>
            <a:ext cx="1601700" cy="34668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15" name="Google Shape;415;p52"/>
          <p:cNvPicPr preferRelativeResize="0"/>
          <p:nvPr/>
        </p:nvPicPr>
        <p:blipFill>
          <a:blip r:embed="rId4">
            <a:alphaModFix/>
          </a:blip>
          <a:stretch>
            <a:fillRect/>
          </a:stretch>
        </p:blipFill>
        <p:spPr>
          <a:xfrm>
            <a:off x="4372144" y="813817"/>
            <a:ext cx="1568100" cy="33948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16" name="Google Shape;416;p52"/>
          <p:cNvPicPr preferRelativeResize="0"/>
          <p:nvPr/>
        </p:nvPicPr>
        <p:blipFill>
          <a:blip r:embed="rId5">
            <a:alphaModFix/>
          </a:blip>
          <a:stretch>
            <a:fillRect/>
          </a:stretch>
        </p:blipFill>
        <p:spPr>
          <a:xfrm>
            <a:off x="6443683" y="813834"/>
            <a:ext cx="1568100" cy="33948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17" name="Google Shape;417;p52"/>
          <p:cNvPicPr preferRelativeResize="0"/>
          <p:nvPr/>
        </p:nvPicPr>
        <p:blipFill>
          <a:blip r:embed="rId6">
            <a:alphaModFix/>
          </a:blip>
          <a:stretch>
            <a:fillRect/>
          </a:stretch>
        </p:blipFill>
        <p:spPr>
          <a:xfrm>
            <a:off x="2914526" y="1481829"/>
            <a:ext cx="483839" cy="483839"/>
          </a:xfrm>
          <a:prstGeom prst="rect">
            <a:avLst/>
          </a:prstGeom>
          <a:noFill/>
          <a:ln>
            <a:noFill/>
          </a:ln>
          <a:effectLst>
            <a:outerShdw blurRad="57150" rotWithShape="0" algn="bl" dir="5400000" dist="19050">
              <a:srgbClr val="000000">
                <a:alpha val="50000"/>
              </a:srgbClr>
            </a:outerShdw>
          </a:effectLst>
        </p:spPr>
      </p:pic>
      <p:pic>
        <p:nvPicPr>
          <p:cNvPr id="418" name="Google Shape;418;p52"/>
          <p:cNvPicPr preferRelativeResize="0"/>
          <p:nvPr/>
        </p:nvPicPr>
        <p:blipFill>
          <a:blip r:embed="rId6">
            <a:alphaModFix/>
          </a:blip>
          <a:stretch>
            <a:fillRect/>
          </a:stretch>
        </p:blipFill>
        <p:spPr>
          <a:xfrm>
            <a:off x="5307048" y="2200134"/>
            <a:ext cx="483839" cy="483839"/>
          </a:xfrm>
          <a:prstGeom prst="rect">
            <a:avLst/>
          </a:prstGeom>
          <a:noFill/>
          <a:ln>
            <a:noFill/>
          </a:ln>
          <a:effectLst>
            <a:outerShdw blurRad="57150" rotWithShape="0" algn="bl" dir="5400000" dist="19050">
              <a:srgbClr val="000000">
                <a:alpha val="50000"/>
              </a:srgbClr>
            </a:outerShdw>
          </a:effectLst>
        </p:spPr>
      </p:pic>
      <p:sp>
        <p:nvSpPr>
          <p:cNvPr id="419" name="Google Shape;419;p52"/>
          <p:cNvSpPr/>
          <p:nvPr/>
        </p:nvSpPr>
        <p:spPr>
          <a:xfrm>
            <a:off x="5558216" y="1716378"/>
            <a:ext cx="132900" cy="483900"/>
          </a:xfrm>
          <a:prstGeom prst="upArrow">
            <a:avLst>
              <a:gd fmla="val 50000" name="adj1"/>
              <a:gd fmla="val 50000" name="adj2"/>
            </a:avLst>
          </a:prstGeom>
          <a:gradFill>
            <a:gsLst>
              <a:gs pos="0">
                <a:srgbClr val="FFC534"/>
              </a:gs>
              <a:gs pos="100000">
                <a:srgbClr val="EA6787"/>
              </a:gs>
            </a:gsLst>
            <a:lin ang="18900732"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52"/>
          <p:cNvPicPr preferRelativeResize="0"/>
          <p:nvPr/>
        </p:nvPicPr>
        <p:blipFill>
          <a:blip r:embed="rId6">
            <a:alphaModFix/>
          </a:blip>
          <a:stretch>
            <a:fillRect/>
          </a:stretch>
        </p:blipFill>
        <p:spPr>
          <a:xfrm>
            <a:off x="6499116" y="3500102"/>
            <a:ext cx="483839" cy="483839"/>
          </a:xfrm>
          <a:prstGeom prst="rect">
            <a:avLst/>
          </a:prstGeom>
          <a:noFill/>
          <a:ln>
            <a:noFill/>
          </a:ln>
          <a:effectLst>
            <a:outerShdw blurRad="57150" rotWithShape="0" algn="bl" dir="5400000" dist="19050">
              <a:srgbClr val="000000">
                <a:alpha val="50000"/>
              </a:srgbClr>
            </a:outerShdw>
          </a:effectLst>
        </p:spPr>
      </p:pic>
      <p:sp>
        <p:nvSpPr>
          <p:cNvPr id="421" name="Google Shape;421;p52"/>
          <p:cNvSpPr/>
          <p:nvPr/>
        </p:nvSpPr>
        <p:spPr>
          <a:xfrm>
            <a:off x="8269950" y="4060950"/>
            <a:ext cx="685800" cy="336300"/>
          </a:xfrm>
          <a:prstGeom prst="rightArrow">
            <a:avLst>
              <a:gd fmla="val 50000" name="adj1"/>
              <a:gd fmla="val 50000" name="adj2"/>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2"/>
          <p:cNvSpPr txBox="1"/>
          <p:nvPr/>
        </p:nvSpPr>
        <p:spPr>
          <a:xfrm>
            <a:off x="8249675" y="3606950"/>
            <a:ext cx="102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Next up…</a:t>
            </a:r>
            <a:endParaRPr i="1">
              <a:latin typeface="DM Sans"/>
              <a:ea typeface="DM Sans"/>
              <a:cs typeface="DM Sans"/>
              <a:sym typeface="DM Sans"/>
            </a:endParaRPr>
          </a:p>
        </p:txBody>
      </p:sp>
      <p:sp>
        <p:nvSpPr>
          <p:cNvPr id="423" name="Google Shape;423;p52"/>
          <p:cNvSpPr txBox="1"/>
          <p:nvPr/>
        </p:nvSpPr>
        <p:spPr>
          <a:xfrm>
            <a:off x="2093750" y="4491325"/>
            <a:ext cx="204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latin typeface="DM Sans"/>
                <a:ea typeface="DM Sans"/>
                <a:cs typeface="DM Sans"/>
                <a:sym typeface="DM Sans"/>
              </a:rPr>
              <a:t>Tap Notification</a:t>
            </a:r>
            <a:endParaRPr b="1" i="1">
              <a:latin typeface="DM Sans"/>
              <a:ea typeface="DM Sans"/>
              <a:cs typeface="DM Sans"/>
              <a:sym typeface="DM Sans"/>
            </a:endParaRPr>
          </a:p>
        </p:txBody>
      </p:sp>
      <p:sp>
        <p:nvSpPr>
          <p:cNvPr id="424" name="Google Shape;424;p52"/>
          <p:cNvSpPr txBox="1"/>
          <p:nvPr/>
        </p:nvSpPr>
        <p:spPr>
          <a:xfrm>
            <a:off x="4134250" y="4491325"/>
            <a:ext cx="204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latin typeface="DM Sans"/>
                <a:ea typeface="DM Sans"/>
                <a:cs typeface="DM Sans"/>
                <a:sym typeface="DM Sans"/>
              </a:rPr>
              <a:t>View Collision</a:t>
            </a:r>
            <a:endParaRPr b="1" i="1">
              <a:latin typeface="DM Sans"/>
              <a:ea typeface="DM Sans"/>
              <a:cs typeface="DM Sans"/>
              <a:sym typeface="DM Sans"/>
            </a:endParaRPr>
          </a:p>
        </p:txBody>
      </p:sp>
      <p:sp>
        <p:nvSpPr>
          <p:cNvPr id="425" name="Google Shape;425;p52"/>
          <p:cNvSpPr txBox="1"/>
          <p:nvPr/>
        </p:nvSpPr>
        <p:spPr>
          <a:xfrm>
            <a:off x="6205775" y="4491325"/>
            <a:ext cx="204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latin typeface="DM Sans"/>
                <a:ea typeface="DM Sans"/>
                <a:cs typeface="DM Sans"/>
                <a:sym typeface="DM Sans"/>
              </a:rPr>
              <a:t>See Similarities</a:t>
            </a:r>
            <a:endParaRPr b="1" i="1">
              <a:latin typeface="DM Sans"/>
              <a:ea typeface="DM Sans"/>
              <a:cs typeface="DM Sans"/>
              <a:sym typeface="DM Sans"/>
            </a:endParaRPr>
          </a:p>
        </p:txBody>
      </p:sp>
      <p:sp>
        <p:nvSpPr>
          <p:cNvPr id="426" name="Google Shape;426;p52"/>
          <p:cNvSpPr txBox="1"/>
          <p:nvPr/>
        </p:nvSpPr>
        <p:spPr>
          <a:xfrm>
            <a:off x="8122025" y="4356850"/>
            <a:ext cx="102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latin typeface="DM Sans"/>
                <a:ea typeface="DM Sans"/>
                <a:cs typeface="DM Sans"/>
                <a:sym typeface="DM Sans"/>
              </a:rPr>
              <a:t>Exchange Location</a:t>
            </a:r>
            <a:endParaRPr b="1" i="1">
              <a:latin typeface="DM Sans"/>
              <a:ea typeface="DM Sans"/>
              <a:cs typeface="DM Sans"/>
              <a:sym typeface="DM Sans"/>
            </a:endParaRPr>
          </a:p>
        </p:txBody>
      </p:sp>
      <p:sp>
        <p:nvSpPr>
          <p:cNvPr id="427" name="Google Shape;427;p52"/>
          <p:cNvSpPr txBox="1"/>
          <p:nvPr/>
        </p:nvSpPr>
        <p:spPr>
          <a:xfrm>
            <a:off x="147825" y="1965675"/>
            <a:ext cx="2119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Clr>
                <a:schemeClr val="dk1"/>
              </a:buClr>
              <a:buSzPts val="1100"/>
              <a:buFont typeface="Arial"/>
              <a:buNone/>
            </a:pPr>
            <a:r>
              <a:rPr i="1" lang="en" sz="1800">
                <a:solidFill>
                  <a:schemeClr val="dk1"/>
                </a:solidFill>
                <a:latin typeface="DM Sans"/>
                <a:ea typeface="DM Sans"/>
                <a:cs typeface="DM Sans"/>
                <a:sym typeface="DM Sans"/>
              </a:rPr>
              <a:t>Start a conversation with a collision in person</a:t>
            </a:r>
            <a:endParaRPr i="1" sz="1800">
              <a:latin typeface="DM Sans"/>
              <a:ea typeface="DM Sans"/>
              <a:cs typeface="DM Sans"/>
              <a:sym typeface="DM Sans"/>
            </a:endParaRPr>
          </a:p>
        </p:txBody>
      </p:sp>
      <p:sp>
        <p:nvSpPr>
          <p:cNvPr id="428" name="Google Shape;428;p52"/>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Revisions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3"/>
          <p:cNvSpPr txBox="1"/>
          <p:nvPr/>
        </p:nvSpPr>
        <p:spPr>
          <a:xfrm>
            <a:off x="242225" y="181650"/>
            <a:ext cx="6624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rgbClr val="2C3E50"/>
                </a:solidFill>
                <a:latin typeface="DM Sans"/>
                <a:ea typeface="DM Sans"/>
                <a:cs typeface="DM Sans"/>
                <a:sym typeface="DM Sans"/>
              </a:rPr>
              <a:t>🚧</a:t>
            </a:r>
            <a:r>
              <a:rPr b="1" lang="en" sz="1800">
                <a:solidFill>
                  <a:srgbClr val="2C3E50"/>
                </a:solidFill>
                <a:latin typeface="DM Sans"/>
                <a:ea typeface="DM Sans"/>
                <a:cs typeface="DM Sans"/>
                <a:sym typeface="DM Sans"/>
              </a:rPr>
              <a:t> Complex Task 3 is a Work in Progress</a:t>
            </a:r>
            <a:endParaRPr b="1">
              <a:solidFill>
                <a:srgbClr val="2C3E50"/>
              </a:solidFill>
              <a:latin typeface="DM Sans"/>
              <a:ea typeface="DM Sans"/>
              <a:cs typeface="DM Sans"/>
              <a:sym typeface="DM Sans"/>
            </a:endParaRPr>
          </a:p>
        </p:txBody>
      </p:sp>
      <p:pic>
        <p:nvPicPr>
          <p:cNvPr id="434" name="Google Shape;434;p53"/>
          <p:cNvPicPr preferRelativeResize="0"/>
          <p:nvPr/>
        </p:nvPicPr>
        <p:blipFill>
          <a:blip r:embed="rId3">
            <a:alphaModFix/>
          </a:blip>
          <a:stretch>
            <a:fillRect/>
          </a:stretch>
        </p:blipFill>
        <p:spPr>
          <a:xfrm>
            <a:off x="2301589" y="643357"/>
            <a:ext cx="1720500" cy="37245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35" name="Google Shape;435;p53"/>
          <p:cNvPicPr preferRelativeResize="0"/>
          <p:nvPr/>
        </p:nvPicPr>
        <p:blipFill>
          <a:blip r:embed="rId4">
            <a:alphaModFix/>
          </a:blip>
          <a:stretch>
            <a:fillRect/>
          </a:stretch>
        </p:blipFill>
        <p:spPr>
          <a:xfrm>
            <a:off x="4210012" y="623025"/>
            <a:ext cx="1720500" cy="37245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36" name="Google Shape;436;p53"/>
          <p:cNvPicPr preferRelativeResize="0"/>
          <p:nvPr/>
        </p:nvPicPr>
        <p:blipFill>
          <a:blip r:embed="rId5">
            <a:alphaModFix/>
          </a:blip>
          <a:stretch>
            <a:fillRect/>
          </a:stretch>
        </p:blipFill>
        <p:spPr>
          <a:xfrm>
            <a:off x="7710687" y="1030576"/>
            <a:ext cx="1343700" cy="29094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437" name="Google Shape;437;p53"/>
          <p:cNvPicPr preferRelativeResize="0"/>
          <p:nvPr/>
        </p:nvPicPr>
        <p:blipFill>
          <a:blip r:embed="rId6">
            <a:alphaModFix/>
          </a:blip>
          <a:stretch>
            <a:fillRect/>
          </a:stretch>
        </p:blipFill>
        <p:spPr>
          <a:xfrm>
            <a:off x="3358227" y="3891787"/>
            <a:ext cx="437230" cy="437228"/>
          </a:xfrm>
          <a:prstGeom prst="rect">
            <a:avLst/>
          </a:prstGeom>
          <a:noFill/>
          <a:ln>
            <a:noFill/>
          </a:ln>
          <a:effectLst>
            <a:outerShdw blurRad="57150" rotWithShape="0" algn="bl" dir="5400000" dist="19050">
              <a:srgbClr val="000000">
                <a:alpha val="50000"/>
              </a:srgbClr>
            </a:outerShdw>
          </a:effectLst>
        </p:spPr>
      </p:pic>
      <p:sp>
        <p:nvSpPr>
          <p:cNvPr id="438" name="Google Shape;438;p53"/>
          <p:cNvSpPr/>
          <p:nvPr/>
        </p:nvSpPr>
        <p:spPr>
          <a:xfrm>
            <a:off x="6333575" y="4060950"/>
            <a:ext cx="2622000" cy="336300"/>
          </a:xfrm>
          <a:prstGeom prst="rightArrow">
            <a:avLst>
              <a:gd fmla="val 50000" name="adj1"/>
              <a:gd fmla="val 50000" name="adj2"/>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3"/>
          <p:cNvSpPr txBox="1"/>
          <p:nvPr/>
        </p:nvSpPr>
        <p:spPr>
          <a:xfrm>
            <a:off x="6400800" y="4397250"/>
            <a:ext cx="2554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DM Sans"/>
                <a:ea typeface="DM Sans"/>
                <a:cs typeface="DM Sans"/>
                <a:sym typeface="DM Sans"/>
              </a:rPr>
              <a:t>Click on other person’s profile and message</a:t>
            </a:r>
            <a:endParaRPr i="1">
              <a:latin typeface="DM Sans"/>
              <a:ea typeface="DM Sans"/>
              <a:cs typeface="DM Sans"/>
              <a:sym typeface="DM Sans"/>
            </a:endParaRPr>
          </a:p>
        </p:txBody>
      </p:sp>
      <p:pic>
        <p:nvPicPr>
          <p:cNvPr id="440" name="Google Shape;440;p53"/>
          <p:cNvPicPr preferRelativeResize="0"/>
          <p:nvPr/>
        </p:nvPicPr>
        <p:blipFill>
          <a:blip r:embed="rId6">
            <a:alphaModFix/>
          </a:blip>
          <a:stretch>
            <a:fillRect/>
          </a:stretch>
        </p:blipFill>
        <p:spPr>
          <a:xfrm>
            <a:off x="4921413" y="2216103"/>
            <a:ext cx="437230" cy="437228"/>
          </a:xfrm>
          <a:prstGeom prst="rect">
            <a:avLst/>
          </a:prstGeom>
          <a:noFill/>
          <a:ln>
            <a:noFill/>
          </a:ln>
          <a:effectLst>
            <a:outerShdw blurRad="57150" rotWithShape="0" algn="bl" dir="5400000" dist="19050">
              <a:srgbClr val="000000">
                <a:alpha val="50000"/>
              </a:srgbClr>
            </a:outerShdw>
          </a:effectLst>
        </p:spPr>
      </p:pic>
      <p:pic>
        <p:nvPicPr>
          <p:cNvPr id="441" name="Google Shape;441;p53"/>
          <p:cNvPicPr preferRelativeResize="0"/>
          <p:nvPr/>
        </p:nvPicPr>
        <p:blipFill>
          <a:blip r:embed="rId7">
            <a:alphaModFix/>
          </a:blip>
          <a:stretch>
            <a:fillRect/>
          </a:stretch>
        </p:blipFill>
        <p:spPr>
          <a:xfrm>
            <a:off x="6118413" y="1030991"/>
            <a:ext cx="1343700" cy="29091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442" name="Google Shape;442;p53"/>
          <p:cNvSpPr txBox="1"/>
          <p:nvPr/>
        </p:nvSpPr>
        <p:spPr>
          <a:xfrm>
            <a:off x="6714663" y="507150"/>
            <a:ext cx="165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DM Sans"/>
                <a:ea typeface="DM Sans"/>
                <a:cs typeface="DM Sans"/>
                <a:sym typeface="DM Sans"/>
              </a:rPr>
              <a:t>PREVIEW</a:t>
            </a:r>
            <a:endParaRPr i="1">
              <a:latin typeface="DM Sans"/>
              <a:ea typeface="DM Sans"/>
              <a:cs typeface="DM Sans"/>
              <a:sym typeface="DM Sans"/>
            </a:endParaRPr>
          </a:p>
        </p:txBody>
      </p:sp>
      <p:sp>
        <p:nvSpPr>
          <p:cNvPr id="443" name="Google Shape;443;p53"/>
          <p:cNvSpPr txBox="1"/>
          <p:nvPr/>
        </p:nvSpPr>
        <p:spPr>
          <a:xfrm>
            <a:off x="0" y="2261700"/>
            <a:ext cx="2125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800">
                <a:solidFill>
                  <a:schemeClr val="dk1"/>
                </a:solidFill>
                <a:latin typeface="DM Sans"/>
                <a:ea typeface="DM Sans"/>
                <a:cs typeface="DM Sans"/>
                <a:sym typeface="DM Sans"/>
              </a:rPr>
              <a:t>Connect with and reach out to a past friend</a:t>
            </a:r>
            <a:endParaRPr sz="1800"/>
          </a:p>
        </p:txBody>
      </p:sp>
      <p:sp>
        <p:nvSpPr>
          <p:cNvPr id="444" name="Google Shape;444;p53"/>
          <p:cNvSpPr txBox="1"/>
          <p:nvPr/>
        </p:nvSpPr>
        <p:spPr>
          <a:xfrm>
            <a:off x="2209200" y="4504950"/>
            <a:ext cx="190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DM Sans"/>
                <a:ea typeface="DM Sans"/>
                <a:cs typeface="DM Sans"/>
                <a:sym typeface="DM Sans"/>
              </a:rPr>
              <a:t>View friend network</a:t>
            </a:r>
            <a:endParaRPr i="1">
              <a:latin typeface="DM Sans"/>
              <a:ea typeface="DM Sans"/>
              <a:cs typeface="DM Sans"/>
              <a:sym typeface="DM Sans"/>
            </a:endParaRPr>
          </a:p>
        </p:txBody>
      </p:sp>
      <p:sp>
        <p:nvSpPr>
          <p:cNvPr id="445" name="Google Shape;445;p53"/>
          <p:cNvSpPr txBox="1"/>
          <p:nvPr/>
        </p:nvSpPr>
        <p:spPr>
          <a:xfrm>
            <a:off x="4187375" y="4504950"/>
            <a:ext cx="190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DM Sans"/>
                <a:ea typeface="DM Sans"/>
                <a:cs typeface="DM Sans"/>
                <a:sym typeface="DM Sans"/>
              </a:rPr>
              <a:t>Friend suggestions</a:t>
            </a:r>
            <a:endParaRPr i="1">
              <a:latin typeface="DM Sans"/>
              <a:ea typeface="DM Sans"/>
              <a:cs typeface="DM Sans"/>
              <a:sym typeface="DM Sans"/>
            </a:endParaRPr>
          </a:p>
        </p:txBody>
      </p:sp>
      <p:sp>
        <p:nvSpPr>
          <p:cNvPr id="446" name="Google Shape;446;p53"/>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Revisions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1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Wizard of Oz Techniques</a:t>
            </a:r>
            <a:endParaRPr/>
          </a:p>
        </p:txBody>
      </p:sp>
      <p:sp>
        <p:nvSpPr>
          <p:cNvPr id="452" name="Google Shape;452;p54"/>
          <p:cNvSpPr txBox="1"/>
          <p:nvPr/>
        </p:nvSpPr>
        <p:spPr>
          <a:xfrm>
            <a:off x="86975" y="1047525"/>
            <a:ext cx="3195600" cy="448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latin typeface="DM Sans"/>
                <a:ea typeface="DM Sans"/>
                <a:cs typeface="DM Sans"/>
                <a:sym typeface="DM Sans"/>
              </a:rPr>
              <a:t>Matching Algorithm</a:t>
            </a:r>
            <a:endParaRPr b="1" sz="1800">
              <a:latin typeface="DM Sans"/>
              <a:ea typeface="DM Sans"/>
              <a:cs typeface="DM Sans"/>
              <a:sym typeface="DM Sans"/>
            </a:endParaRPr>
          </a:p>
          <a:p>
            <a:pPr indent="0" lvl="0" marL="0" rtl="0" algn="l">
              <a:lnSpc>
                <a:spcPct val="115000"/>
              </a:lnSpc>
              <a:spcBef>
                <a:spcPts val="1200"/>
              </a:spcBef>
              <a:spcAft>
                <a:spcPts val="1200"/>
              </a:spcAft>
              <a:buNone/>
            </a:pPr>
            <a:r>
              <a:t/>
            </a:r>
            <a:endParaRPr b="1" sz="1800">
              <a:latin typeface="DM Sans"/>
              <a:ea typeface="DM Sans"/>
              <a:cs typeface="DM Sans"/>
              <a:sym typeface="DM Sans"/>
            </a:endParaRPr>
          </a:p>
        </p:txBody>
      </p:sp>
      <p:sp>
        <p:nvSpPr>
          <p:cNvPr id="453" name="Google Shape;453;p54"/>
          <p:cNvSpPr txBox="1"/>
          <p:nvPr/>
        </p:nvSpPr>
        <p:spPr>
          <a:xfrm>
            <a:off x="5010625" y="1017725"/>
            <a:ext cx="4046400" cy="1724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b="1" lang="en" sz="1800">
                <a:latin typeface="DM Sans"/>
                <a:ea typeface="DM Sans"/>
                <a:cs typeface="DM Sans"/>
                <a:sym typeface="DM Sans"/>
              </a:rPr>
              <a:t>Suggestions to Add to Network</a:t>
            </a:r>
            <a:endParaRPr b="1" sz="1800">
              <a:latin typeface="DM Sans"/>
              <a:ea typeface="DM Sans"/>
              <a:cs typeface="DM Sans"/>
              <a:sym typeface="DM Sans"/>
            </a:endParaRPr>
          </a:p>
        </p:txBody>
      </p:sp>
      <p:pic>
        <p:nvPicPr>
          <p:cNvPr id="454" name="Google Shape;454;p54"/>
          <p:cNvPicPr preferRelativeResize="0"/>
          <p:nvPr/>
        </p:nvPicPr>
        <p:blipFill rotWithShape="1">
          <a:blip r:embed="rId3">
            <a:alphaModFix/>
          </a:blip>
          <a:srcRect b="51902" l="0" r="0" t="0"/>
          <a:stretch/>
        </p:blipFill>
        <p:spPr>
          <a:xfrm>
            <a:off x="564425" y="1672600"/>
            <a:ext cx="2240700" cy="2196300"/>
          </a:xfrm>
          <a:prstGeom prst="roundRect">
            <a:avLst>
              <a:gd fmla="val 16667" name="adj"/>
            </a:avLst>
          </a:prstGeom>
          <a:noFill/>
          <a:ln>
            <a:noFill/>
          </a:ln>
        </p:spPr>
      </p:pic>
      <p:sp>
        <p:nvSpPr>
          <p:cNvPr id="455" name="Google Shape;455;p54"/>
          <p:cNvSpPr/>
          <p:nvPr/>
        </p:nvSpPr>
        <p:spPr>
          <a:xfrm>
            <a:off x="2412075" y="2946800"/>
            <a:ext cx="66600" cy="1191300"/>
          </a:xfrm>
          <a:prstGeom prst="upArrow">
            <a:avLst>
              <a:gd fmla="val 50000" name="adj1"/>
              <a:gd fmla="val 50000" name="adj2"/>
            </a:avLst>
          </a:prstGeom>
          <a:solidFill>
            <a:srgbClr val="EA67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4"/>
          <p:cNvSpPr txBox="1"/>
          <p:nvPr/>
        </p:nvSpPr>
        <p:spPr>
          <a:xfrm>
            <a:off x="1829350" y="4045775"/>
            <a:ext cx="2565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No matching algorithms, so </a:t>
            </a:r>
            <a:r>
              <a:rPr b="1" i="1" lang="en">
                <a:latin typeface="DM Sans"/>
                <a:ea typeface="DM Sans"/>
                <a:cs typeface="DM Sans"/>
                <a:sym typeface="DM Sans"/>
              </a:rPr>
              <a:t>we act as the matching algorithm</a:t>
            </a:r>
            <a:r>
              <a:rPr i="1" lang="en">
                <a:latin typeface="DM Sans"/>
                <a:ea typeface="DM Sans"/>
                <a:cs typeface="DM Sans"/>
                <a:sym typeface="DM Sans"/>
              </a:rPr>
              <a:t> by hard coding fake match scores. </a:t>
            </a:r>
            <a:endParaRPr i="1">
              <a:latin typeface="DM Sans"/>
              <a:ea typeface="DM Sans"/>
              <a:cs typeface="DM Sans"/>
              <a:sym typeface="DM Sans"/>
            </a:endParaRPr>
          </a:p>
        </p:txBody>
      </p:sp>
      <p:sp>
        <p:nvSpPr>
          <p:cNvPr id="457" name="Google Shape;457;p54"/>
          <p:cNvSpPr txBox="1"/>
          <p:nvPr/>
        </p:nvSpPr>
        <p:spPr>
          <a:xfrm>
            <a:off x="5077975" y="3928250"/>
            <a:ext cx="3879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A suggestions algorithm would be impractical without having existing users, so </a:t>
            </a:r>
            <a:r>
              <a:rPr b="1" i="1" lang="en">
                <a:latin typeface="DM Sans"/>
                <a:ea typeface="DM Sans"/>
                <a:cs typeface="DM Sans"/>
                <a:sym typeface="DM Sans"/>
              </a:rPr>
              <a:t>we make fake suggestions for past friends</a:t>
            </a:r>
            <a:r>
              <a:rPr i="1" lang="en">
                <a:latin typeface="DM Sans"/>
                <a:ea typeface="DM Sans"/>
                <a:cs typeface="DM Sans"/>
                <a:sym typeface="DM Sans"/>
              </a:rPr>
              <a:t> to add on the platform.</a:t>
            </a:r>
            <a:endParaRPr i="1">
              <a:latin typeface="DM Sans"/>
              <a:ea typeface="DM Sans"/>
              <a:cs typeface="DM Sans"/>
              <a:sym typeface="DM Sans"/>
            </a:endParaRPr>
          </a:p>
        </p:txBody>
      </p:sp>
      <p:sp>
        <p:nvSpPr>
          <p:cNvPr id="458" name="Google Shape;458;p54"/>
          <p:cNvSpPr/>
          <p:nvPr/>
        </p:nvSpPr>
        <p:spPr>
          <a:xfrm>
            <a:off x="2236575" y="2615850"/>
            <a:ext cx="417600" cy="254700"/>
          </a:xfrm>
          <a:prstGeom prst="ellipse">
            <a:avLst/>
          </a:prstGeom>
          <a:noFill/>
          <a:ln cap="flat" cmpd="sng" w="38100">
            <a:solidFill>
              <a:srgbClr val="EA67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9" name="Google Shape;459;p54"/>
          <p:cNvPicPr preferRelativeResize="0"/>
          <p:nvPr/>
        </p:nvPicPr>
        <p:blipFill rotWithShape="1">
          <a:blip r:embed="rId4">
            <a:alphaModFix/>
          </a:blip>
          <a:srcRect b="47042" l="0" r="1429" t="0"/>
          <a:stretch/>
        </p:blipFill>
        <p:spPr>
          <a:xfrm>
            <a:off x="5822575" y="1523825"/>
            <a:ext cx="2208900" cy="2418600"/>
          </a:xfrm>
          <a:prstGeom prst="roundRect">
            <a:avLst>
              <a:gd fmla="val 16667" name="adj"/>
            </a:avLst>
          </a:prstGeom>
          <a:noFill/>
          <a:ln>
            <a:noFill/>
          </a:ln>
        </p:spPr>
      </p:pic>
      <p:sp>
        <p:nvSpPr>
          <p:cNvPr id="460" name="Google Shape;460;p54"/>
          <p:cNvSpPr/>
          <p:nvPr/>
        </p:nvSpPr>
        <p:spPr>
          <a:xfrm>
            <a:off x="5925125" y="2424675"/>
            <a:ext cx="947100" cy="317700"/>
          </a:xfrm>
          <a:prstGeom prst="ellipse">
            <a:avLst/>
          </a:prstGeom>
          <a:noFill/>
          <a:ln cap="flat" cmpd="sng" w="38100">
            <a:solidFill>
              <a:srgbClr val="EA67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4"/>
          <p:cNvSpPr/>
          <p:nvPr/>
        </p:nvSpPr>
        <p:spPr>
          <a:xfrm rot="-1886573">
            <a:off x="5064206" y="2477528"/>
            <a:ext cx="1067266" cy="1211686"/>
          </a:xfrm>
          <a:custGeom>
            <a:rect b="b" l="l" r="r" t="t"/>
            <a:pathLst>
              <a:path extrusionOk="0" h="38621" w="61586">
                <a:moveTo>
                  <a:pt x="61586" y="10832"/>
                </a:moveTo>
                <a:cubicBezTo>
                  <a:pt x="55265" y="9205"/>
                  <a:pt x="33922" y="-3563"/>
                  <a:pt x="23658" y="1068"/>
                </a:cubicBezTo>
                <a:cubicBezTo>
                  <a:pt x="13394" y="5700"/>
                  <a:pt x="3943" y="32362"/>
                  <a:pt x="0" y="38621"/>
                </a:cubicBezTo>
              </a:path>
            </a:pathLst>
          </a:custGeom>
          <a:noFill/>
          <a:ln cap="flat" cmpd="sng" w="19050">
            <a:solidFill>
              <a:srgbClr val="EA6787"/>
            </a:solidFill>
            <a:prstDash val="solid"/>
            <a:round/>
            <a:headEnd len="med" w="med" type="none"/>
            <a:tailEnd len="med" w="med" type="stealth"/>
          </a:ln>
        </p:spPr>
      </p:sp>
      <p:sp>
        <p:nvSpPr>
          <p:cNvPr id="462" name="Google Shape;462;p54"/>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Revisions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Hard Coded Features</a:t>
            </a:r>
            <a:endParaRPr/>
          </a:p>
        </p:txBody>
      </p:sp>
      <p:sp>
        <p:nvSpPr>
          <p:cNvPr id="468" name="Google Shape;468;p55"/>
          <p:cNvSpPr txBox="1"/>
          <p:nvPr/>
        </p:nvSpPr>
        <p:spPr>
          <a:xfrm>
            <a:off x="-100275" y="1137275"/>
            <a:ext cx="3028500" cy="30336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b="1" lang="en" sz="1800">
                <a:latin typeface="DM Sans"/>
                <a:ea typeface="DM Sans"/>
                <a:cs typeface="DM Sans"/>
                <a:sym typeface="DM Sans"/>
              </a:rPr>
              <a:t>Profile Information</a:t>
            </a:r>
            <a:endParaRPr b="1" sz="1800">
              <a:latin typeface="DM Sans"/>
              <a:ea typeface="DM Sans"/>
              <a:cs typeface="DM Sans"/>
              <a:sym typeface="DM Sans"/>
            </a:endParaRPr>
          </a:p>
        </p:txBody>
      </p:sp>
      <p:sp>
        <p:nvSpPr>
          <p:cNvPr id="469" name="Google Shape;469;p55"/>
          <p:cNvSpPr txBox="1"/>
          <p:nvPr/>
        </p:nvSpPr>
        <p:spPr>
          <a:xfrm>
            <a:off x="2633600" y="898338"/>
            <a:ext cx="3028500" cy="572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b="1" lang="en" sz="1800">
                <a:latin typeface="DM Sans"/>
                <a:ea typeface="DM Sans"/>
                <a:cs typeface="DM Sans"/>
                <a:sym typeface="DM Sans"/>
              </a:rPr>
              <a:t>Map to Find Match</a:t>
            </a:r>
            <a:endParaRPr b="1" sz="1800">
              <a:latin typeface="DM Sans"/>
              <a:ea typeface="DM Sans"/>
              <a:cs typeface="DM Sans"/>
              <a:sym typeface="DM Sans"/>
            </a:endParaRPr>
          </a:p>
        </p:txBody>
      </p:sp>
      <p:pic>
        <p:nvPicPr>
          <p:cNvPr id="470" name="Google Shape;470;p55"/>
          <p:cNvPicPr preferRelativeResize="0"/>
          <p:nvPr/>
        </p:nvPicPr>
        <p:blipFill rotWithShape="1">
          <a:blip r:embed="rId3">
            <a:alphaModFix/>
          </a:blip>
          <a:srcRect b="0" l="0" r="0" t="40123"/>
          <a:stretch/>
        </p:blipFill>
        <p:spPr>
          <a:xfrm>
            <a:off x="575675" y="1637050"/>
            <a:ext cx="1761900" cy="2150100"/>
          </a:xfrm>
          <a:prstGeom prst="roundRect">
            <a:avLst>
              <a:gd fmla="val 16667" name="adj"/>
            </a:avLst>
          </a:prstGeom>
          <a:noFill/>
          <a:ln>
            <a:noFill/>
          </a:ln>
        </p:spPr>
      </p:pic>
      <p:sp>
        <p:nvSpPr>
          <p:cNvPr id="471" name="Google Shape;471;p55"/>
          <p:cNvSpPr/>
          <p:nvPr/>
        </p:nvSpPr>
        <p:spPr>
          <a:xfrm>
            <a:off x="2093525" y="2451800"/>
            <a:ext cx="672115" cy="1440158"/>
          </a:xfrm>
          <a:custGeom>
            <a:rect b="b" l="l" r="r" t="t"/>
            <a:pathLst>
              <a:path extrusionOk="0" h="37553" w="20443">
                <a:moveTo>
                  <a:pt x="7886" y="37553"/>
                </a:moveTo>
                <a:cubicBezTo>
                  <a:pt x="9952" y="32984"/>
                  <a:pt x="21593" y="16398"/>
                  <a:pt x="20279" y="10139"/>
                </a:cubicBezTo>
                <a:cubicBezTo>
                  <a:pt x="18965" y="3880"/>
                  <a:pt x="3380" y="1690"/>
                  <a:pt x="0" y="0"/>
                </a:cubicBezTo>
              </a:path>
            </a:pathLst>
          </a:custGeom>
          <a:noFill/>
          <a:ln cap="flat" cmpd="sng" w="19050">
            <a:solidFill>
              <a:srgbClr val="EA6787"/>
            </a:solidFill>
            <a:prstDash val="solid"/>
            <a:round/>
            <a:headEnd len="med" w="med" type="none"/>
            <a:tailEnd len="med" w="med" type="stealth"/>
          </a:ln>
        </p:spPr>
      </p:sp>
      <p:sp>
        <p:nvSpPr>
          <p:cNvPr id="472" name="Google Shape;472;p55"/>
          <p:cNvSpPr txBox="1"/>
          <p:nvPr/>
        </p:nvSpPr>
        <p:spPr>
          <a:xfrm>
            <a:off x="1145350" y="3787150"/>
            <a:ext cx="214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All </a:t>
            </a:r>
            <a:r>
              <a:rPr b="1" i="1" lang="en">
                <a:latin typeface="DM Sans"/>
                <a:ea typeface="DM Sans"/>
                <a:cs typeface="DM Sans"/>
                <a:sym typeface="DM Sans"/>
              </a:rPr>
              <a:t>profiles, shared interests, and match scores</a:t>
            </a:r>
            <a:r>
              <a:rPr i="1" lang="en">
                <a:latin typeface="DM Sans"/>
                <a:ea typeface="DM Sans"/>
                <a:cs typeface="DM Sans"/>
                <a:sym typeface="DM Sans"/>
              </a:rPr>
              <a:t> are hard-coded elements in all screens.</a:t>
            </a:r>
            <a:endParaRPr i="1">
              <a:latin typeface="DM Sans"/>
              <a:ea typeface="DM Sans"/>
              <a:cs typeface="DM Sans"/>
              <a:sym typeface="DM Sans"/>
            </a:endParaRPr>
          </a:p>
        </p:txBody>
      </p:sp>
      <p:sp>
        <p:nvSpPr>
          <p:cNvPr id="473" name="Google Shape;473;p55"/>
          <p:cNvSpPr txBox="1"/>
          <p:nvPr/>
        </p:nvSpPr>
        <p:spPr>
          <a:xfrm>
            <a:off x="3072950" y="1290975"/>
            <a:ext cx="214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We </a:t>
            </a:r>
            <a:r>
              <a:rPr b="1" i="1" lang="en">
                <a:latin typeface="DM Sans"/>
                <a:ea typeface="DM Sans"/>
                <a:cs typeface="DM Sans"/>
                <a:sym typeface="DM Sans"/>
              </a:rPr>
              <a:t>use a screenshot from Google Maps, </a:t>
            </a:r>
            <a:r>
              <a:rPr i="1" lang="en">
                <a:latin typeface="DM Sans"/>
                <a:ea typeface="DM Sans"/>
                <a:cs typeface="DM Sans"/>
                <a:sym typeface="DM Sans"/>
              </a:rPr>
              <a:t>and do not use any real location information. </a:t>
            </a:r>
            <a:endParaRPr i="1">
              <a:latin typeface="DM Sans"/>
              <a:ea typeface="DM Sans"/>
              <a:cs typeface="DM Sans"/>
              <a:sym typeface="DM Sans"/>
            </a:endParaRPr>
          </a:p>
        </p:txBody>
      </p:sp>
      <p:pic>
        <p:nvPicPr>
          <p:cNvPr id="474" name="Google Shape;474;p55"/>
          <p:cNvPicPr preferRelativeResize="0"/>
          <p:nvPr/>
        </p:nvPicPr>
        <p:blipFill rotWithShape="1">
          <a:blip r:embed="rId4">
            <a:alphaModFix/>
          </a:blip>
          <a:srcRect b="0" l="0" r="0" t="38015"/>
          <a:stretch/>
        </p:blipFill>
        <p:spPr>
          <a:xfrm>
            <a:off x="3362525" y="2553075"/>
            <a:ext cx="1619100" cy="2045700"/>
          </a:xfrm>
          <a:prstGeom prst="roundRect">
            <a:avLst>
              <a:gd fmla="val 16667" name="adj"/>
            </a:avLst>
          </a:prstGeom>
          <a:noFill/>
          <a:ln>
            <a:noFill/>
          </a:ln>
        </p:spPr>
      </p:pic>
      <p:sp>
        <p:nvSpPr>
          <p:cNvPr id="475" name="Google Shape;475;p55"/>
          <p:cNvSpPr/>
          <p:nvPr/>
        </p:nvSpPr>
        <p:spPr>
          <a:xfrm>
            <a:off x="4957400" y="2064925"/>
            <a:ext cx="339150" cy="1483300"/>
          </a:xfrm>
          <a:custGeom>
            <a:rect b="b" l="l" r="r" t="t"/>
            <a:pathLst>
              <a:path extrusionOk="0" h="59332" w="13566">
                <a:moveTo>
                  <a:pt x="0" y="0"/>
                </a:moveTo>
                <a:cubicBezTo>
                  <a:pt x="2253" y="6259"/>
                  <a:pt x="13144" y="27663"/>
                  <a:pt x="13519" y="37552"/>
                </a:cubicBezTo>
                <a:cubicBezTo>
                  <a:pt x="13895" y="47441"/>
                  <a:pt x="4131" y="55702"/>
                  <a:pt x="2253" y="59332"/>
                </a:cubicBezTo>
              </a:path>
            </a:pathLst>
          </a:custGeom>
          <a:noFill/>
          <a:ln cap="flat" cmpd="sng" w="19050">
            <a:solidFill>
              <a:srgbClr val="EA6787"/>
            </a:solidFill>
            <a:prstDash val="solid"/>
            <a:round/>
            <a:headEnd len="med" w="med" type="none"/>
            <a:tailEnd len="med" w="med" type="stealth"/>
          </a:ln>
        </p:spPr>
      </p:sp>
      <p:sp>
        <p:nvSpPr>
          <p:cNvPr id="476" name="Google Shape;476;p55"/>
          <p:cNvSpPr txBox="1"/>
          <p:nvPr/>
        </p:nvSpPr>
        <p:spPr>
          <a:xfrm>
            <a:off x="5168875" y="825413"/>
            <a:ext cx="3028500" cy="572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b="1" lang="en" sz="1800">
                <a:latin typeface="DM Sans"/>
                <a:ea typeface="DM Sans"/>
                <a:cs typeface="DM Sans"/>
                <a:sym typeface="DM Sans"/>
              </a:rPr>
              <a:t>Network</a:t>
            </a:r>
            <a:endParaRPr b="1" sz="1800">
              <a:latin typeface="DM Sans"/>
              <a:ea typeface="DM Sans"/>
              <a:cs typeface="DM Sans"/>
              <a:sym typeface="DM Sans"/>
            </a:endParaRPr>
          </a:p>
        </p:txBody>
      </p:sp>
      <p:pic>
        <p:nvPicPr>
          <p:cNvPr id="477" name="Google Shape;477;p55"/>
          <p:cNvPicPr preferRelativeResize="0"/>
          <p:nvPr/>
        </p:nvPicPr>
        <p:blipFill rotWithShape="1">
          <a:blip r:embed="rId5">
            <a:alphaModFix/>
          </a:blip>
          <a:srcRect b="22365" l="0" r="0" t="24699"/>
          <a:stretch/>
        </p:blipFill>
        <p:spPr>
          <a:xfrm>
            <a:off x="5578500" y="1592700"/>
            <a:ext cx="1815000" cy="1958100"/>
          </a:xfrm>
          <a:prstGeom prst="roundRect">
            <a:avLst>
              <a:gd fmla="val 16667" name="adj"/>
            </a:avLst>
          </a:prstGeom>
          <a:noFill/>
          <a:ln>
            <a:noFill/>
          </a:ln>
        </p:spPr>
      </p:pic>
      <p:sp>
        <p:nvSpPr>
          <p:cNvPr id="478" name="Google Shape;478;p55"/>
          <p:cNvSpPr txBox="1"/>
          <p:nvPr/>
        </p:nvSpPr>
        <p:spPr>
          <a:xfrm>
            <a:off x="7444800" y="1509750"/>
            <a:ext cx="1387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All </a:t>
            </a:r>
            <a:r>
              <a:rPr b="1" i="1" lang="en">
                <a:latin typeface="DM Sans"/>
                <a:ea typeface="DM Sans"/>
                <a:cs typeface="DM Sans"/>
                <a:sym typeface="DM Sans"/>
              </a:rPr>
              <a:t>connections to other users </a:t>
            </a:r>
            <a:r>
              <a:rPr i="1" lang="en">
                <a:latin typeface="DM Sans"/>
                <a:ea typeface="DM Sans"/>
                <a:cs typeface="DM Sans"/>
                <a:sym typeface="DM Sans"/>
              </a:rPr>
              <a:t>on the platform at each time stamp are manually created. </a:t>
            </a:r>
            <a:endParaRPr i="1">
              <a:latin typeface="DM Sans"/>
              <a:ea typeface="DM Sans"/>
              <a:cs typeface="DM Sans"/>
              <a:sym typeface="DM Sans"/>
            </a:endParaRPr>
          </a:p>
        </p:txBody>
      </p:sp>
      <p:sp>
        <p:nvSpPr>
          <p:cNvPr id="479" name="Google Shape;479;p55"/>
          <p:cNvSpPr txBox="1"/>
          <p:nvPr/>
        </p:nvSpPr>
        <p:spPr>
          <a:xfrm>
            <a:off x="5222750" y="3672450"/>
            <a:ext cx="3791100" cy="16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DM Sans"/>
                <a:ea typeface="DM Sans"/>
                <a:cs typeface="DM Sans"/>
                <a:sym typeface="DM Sans"/>
              </a:rPr>
              <a:t>WHY Hard Coded? </a:t>
            </a:r>
            <a:endParaRPr b="1">
              <a:latin typeface="DM Sans"/>
              <a:ea typeface="DM Sans"/>
              <a:cs typeface="DM Sans"/>
              <a:sym typeface="DM Sans"/>
            </a:endParaRPr>
          </a:p>
          <a:p>
            <a:pPr indent="-304800" lvl="0" marL="457200" rtl="0" algn="l">
              <a:lnSpc>
                <a:spcPct val="115000"/>
              </a:lnSpc>
              <a:spcBef>
                <a:spcPts val="0"/>
              </a:spcBef>
              <a:spcAft>
                <a:spcPts val="0"/>
              </a:spcAft>
              <a:buClr>
                <a:srgbClr val="000000"/>
              </a:buClr>
              <a:buSzPts val="1200"/>
              <a:buFont typeface="DM Sans"/>
              <a:buChar char="●"/>
            </a:pPr>
            <a:r>
              <a:rPr lang="en" sz="1200">
                <a:solidFill>
                  <a:srgbClr val="000000"/>
                </a:solidFill>
                <a:latin typeface="DM Sans"/>
                <a:ea typeface="DM Sans"/>
                <a:cs typeface="DM Sans"/>
                <a:sym typeface="DM Sans"/>
              </a:rPr>
              <a:t>No users on the platform, </a:t>
            </a:r>
            <a:endParaRPr sz="1200">
              <a:solidFill>
                <a:srgbClr val="000000"/>
              </a:solidFill>
              <a:latin typeface="DM Sans"/>
              <a:ea typeface="DM Sans"/>
              <a:cs typeface="DM Sans"/>
              <a:sym typeface="DM Sans"/>
            </a:endParaRPr>
          </a:p>
          <a:p>
            <a:pPr indent="-304800" lvl="0" marL="457200" rtl="0" algn="l">
              <a:lnSpc>
                <a:spcPct val="115000"/>
              </a:lnSpc>
              <a:spcBef>
                <a:spcPts val="0"/>
              </a:spcBef>
              <a:spcAft>
                <a:spcPts val="0"/>
              </a:spcAft>
              <a:buClr>
                <a:srgbClr val="000000"/>
              </a:buClr>
              <a:buSzPts val="1200"/>
              <a:buFont typeface="DM Sans"/>
              <a:buChar char="●"/>
            </a:pPr>
            <a:r>
              <a:rPr lang="en" sz="1200">
                <a:solidFill>
                  <a:srgbClr val="000000"/>
                </a:solidFill>
                <a:latin typeface="DM Sans"/>
                <a:ea typeface="DM Sans"/>
                <a:cs typeface="DM Sans"/>
                <a:sym typeface="DM Sans"/>
              </a:rPr>
              <a:t>No way to extract this information (profiles and location)</a:t>
            </a:r>
            <a:endParaRPr sz="1200">
              <a:solidFill>
                <a:srgbClr val="000000"/>
              </a:solidFill>
              <a:latin typeface="DM Sans"/>
              <a:ea typeface="DM Sans"/>
              <a:cs typeface="DM Sans"/>
              <a:sym typeface="DM Sans"/>
            </a:endParaRPr>
          </a:p>
          <a:p>
            <a:pPr indent="-304800" lvl="0" marL="457200" rtl="0" algn="l">
              <a:lnSpc>
                <a:spcPct val="115000"/>
              </a:lnSpc>
              <a:spcBef>
                <a:spcPts val="0"/>
              </a:spcBef>
              <a:spcAft>
                <a:spcPts val="0"/>
              </a:spcAft>
              <a:buClr>
                <a:srgbClr val="000000"/>
              </a:buClr>
              <a:buSzPts val="1200"/>
              <a:buFont typeface="DM Sans"/>
              <a:buChar char="●"/>
            </a:pPr>
            <a:r>
              <a:rPr lang="en" sz="1200">
                <a:solidFill>
                  <a:srgbClr val="000000"/>
                </a:solidFill>
                <a:latin typeface="DM Sans"/>
                <a:ea typeface="DM Sans"/>
                <a:cs typeface="DM Sans"/>
                <a:sym typeface="DM Sans"/>
              </a:rPr>
              <a:t>not necessary to test user experience and task flows.</a:t>
            </a:r>
            <a:endParaRPr sz="1200">
              <a:solidFill>
                <a:srgbClr val="000000"/>
              </a:solidFill>
              <a:latin typeface="DM Sans"/>
              <a:ea typeface="DM Sans"/>
              <a:cs typeface="DM Sans"/>
              <a:sym typeface="DM Sans"/>
            </a:endParaRPr>
          </a:p>
          <a:p>
            <a:pPr indent="0" lvl="0" marL="0" rtl="0" algn="l">
              <a:spcBef>
                <a:spcPts val="0"/>
              </a:spcBef>
              <a:spcAft>
                <a:spcPts val="0"/>
              </a:spcAft>
              <a:buNone/>
            </a:pPr>
            <a:r>
              <a:t/>
            </a:r>
            <a:endParaRPr b="1">
              <a:latin typeface="DM Sans"/>
              <a:ea typeface="DM Sans"/>
              <a:cs typeface="DM Sans"/>
              <a:sym typeface="DM Sans"/>
            </a:endParaRPr>
          </a:p>
        </p:txBody>
      </p:sp>
      <p:sp>
        <p:nvSpPr>
          <p:cNvPr id="480" name="Google Shape;480;p55"/>
          <p:cNvSpPr/>
          <p:nvPr/>
        </p:nvSpPr>
        <p:spPr>
          <a:xfrm>
            <a:off x="6552875" y="1268850"/>
            <a:ext cx="840649" cy="796075"/>
          </a:xfrm>
          <a:custGeom>
            <a:rect b="b" l="l" r="r" t="t"/>
            <a:pathLst>
              <a:path extrusionOk="0" h="38621" w="61586">
                <a:moveTo>
                  <a:pt x="61586" y="10832"/>
                </a:moveTo>
                <a:cubicBezTo>
                  <a:pt x="55265" y="9205"/>
                  <a:pt x="33922" y="-3563"/>
                  <a:pt x="23658" y="1068"/>
                </a:cubicBezTo>
                <a:cubicBezTo>
                  <a:pt x="13394" y="5700"/>
                  <a:pt x="3943" y="32362"/>
                  <a:pt x="0" y="38621"/>
                </a:cubicBezTo>
              </a:path>
            </a:pathLst>
          </a:custGeom>
          <a:noFill/>
          <a:ln cap="flat" cmpd="sng" w="19050">
            <a:solidFill>
              <a:srgbClr val="EA6787"/>
            </a:solidFill>
            <a:prstDash val="solid"/>
            <a:round/>
            <a:headEnd len="med" w="med" type="none"/>
            <a:tailEnd len="med" w="med" type="stealth"/>
          </a:ln>
        </p:spPr>
      </p:sp>
      <p:sp>
        <p:nvSpPr>
          <p:cNvPr id="481" name="Google Shape;481;p55"/>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Revisions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6"/>
          <p:cNvSpPr/>
          <p:nvPr/>
        </p:nvSpPr>
        <p:spPr>
          <a:xfrm>
            <a:off x="410488" y="1046938"/>
            <a:ext cx="6191100" cy="596100"/>
          </a:xfrm>
          <a:prstGeom prst="roundRect">
            <a:avLst>
              <a:gd fmla="val 16667" name="adj"/>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M Sans"/>
                <a:ea typeface="DM Sans"/>
                <a:cs typeface="DM Sans"/>
                <a:sym typeface="DM Sans"/>
              </a:rPr>
              <a:t>Task 1</a:t>
            </a:r>
            <a:endParaRPr b="1">
              <a:solidFill>
                <a:schemeClr val="lt1"/>
              </a:solidFill>
              <a:latin typeface="DM Sans"/>
              <a:ea typeface="DM Sans"/>
              <a:cs typeface="DM Sans"/>
              <a:sym typeface="DM Sans"/>
            </a:endParaRPr>
          </a:p>
        </p:txBody>
      </p:sp>
      <p:sp>
        <p:nvSpPr>
          <p:cNvPr id="487" name="Google Shape;487;p56"/>
          <p:cNvSpPr/>
          <p:nvPr/>
        </p:nvSpPr>
        <p:spPr>
          <a:xfrm>
            <a:off x="437538" y="2256688"/>
            <a:ext cx="3770100" cy="596100"/>
          </a:xfrm>
          <a:prstGeom prst="roundRect">
            <a:avLst>
              <a:gd fmla="val 16667" name="adj"/>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M Sans"/>
                <a:ea typeface="DM Sans"/>
                <a:cs typeface="DM Sans"/>
                <a:sym typeface="DM Sans"/>
              </a:rPr>
              <a:t>Task 2</a:t>
            </a:r>
            <a:endParaRPr b="1">
              <a:solidFill>
                <a:schemeClr val="lt1"/>
              </a:solidFill>
              <a:latin typeface="DM Sans"/>
              <a:ea typeface="DM Sans"/>
              <a:cs typeface="DM Sans"/>
              <a:sym typeface="DM Sans"/>
            </a:endParaRPr>
          </a:p>
        </p:txBody>
      </p:sp>
      <p:sp>
        <p:nvSpPr>
          <p:cNvPr id="488" name="Google Shape;488;p56"/>
          <p:cNvSpPr/>
          <p:nvPr/>
        </p:nvSpPr>
        <p:spPr>
          <a:xfrm>
            <a:off x="4275013" y="2256688"/>
            <a:ext cx="2299500" cy="596100"/>
          </a:xfrm>
          <a:prstGeom prst="roundRect">
            <a:avLst>
              <a:gd fmla="val 16667" name="adj"/>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M Sans"/>
                <a:ea typeface="DM Sans"/>
                <a:cs typeface="DM Sans"/>
                <a:sym typeface="DM Sans"/>
              </a:rPr>
              <a:t>Task 2</a:t>
            </a:r>
            <a:endParaRPr b="1">
              <a:solidFill>
                <a:schemeClr val="lt1"/>
              </a:solidFill>
              <a:latin typeface="DM Sans"/>
              <a:ea typeface="DM Sans"/>
              <a:cs typeface="DM Sans"/>
              <a:sym typeface="DM Sans"/>
            </a:endParaRPr>
          </a:p>
        </p:txBody>
      </p:sp>
      <p:sp>
        <p:nvSpPr>
          <p:cNvPr id="489" name="Google Shape;489;p56"/>
          <p:cNvSpPr/>
          <p:nvPr/>
        </p:nvSpPr>
        <p:spPr>
          <a:xfrm>
            <a:off x="410449" y="3500450"/>
            <a:ext cx="2624100" cy="596100"/>
          </a:xfrm>
          <a:prstGeom prst="roundRect">
            <a:avLst>
              <a:gd fmla="val 16667" name="adj"/>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M Sans"/>
                <a:ea typeface="DM Sans"/>
                <a:cs typeface="DM Sans"/>
                <a:sym typeface="DM Sans"/>
              </a:rPr>
              <a:t>Task 3</a:t>
            </a:r>
            <a:endParaRPr b="1">
              <a:solidFill>
                <a:schemeClr val="lt1"/>
              </a:solidFill>
              <a:latin typeface="DM Sans"/>
              <a:ea typeface="DM Sans"/>
              <a:cs typeface="DM Sans"/>
              <a:sym typeface="DM Sans"/>
            </a:endParaRPr>
          </a:p>
        </p:txBody>
      </p:sp>
      <p:sp>
        <p:nvSpPr>
          <p:cNvPr id="490" name="Google Shape;490;p56"/>
          <p:cNvSpPr/>
          <p:nvPr/>
        </p:nvSpPr>
        <p:spPr>
          <a:xfrm>
            <a:off x="3113526" y="3500450"/>
            <a:ext cx="3488100" cy="596100"/>
          </a:xfrm>
          <a:prstGeom prst="roundRect">
            <a:avLst>
              <a:gd fmla="val 16667" name="adj"/>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M Sans"/>
                <a:ea typeface="DM Sans"/>
                <a:cs typeface="DM Sans"/>
                <a:sym typeface="DM Sans"/>
              </a:rPr>
              <a:t>Task 3</a:t>
            </a:r>
            <a:endParaRPr b="1">
              <a:solidFill>
                <a:schemeClr val="lt1"/>
              </a:solidFill>
              <a:latin typeface="DM Sans"/>
              <a:ea typeface="DM Sans"/>
              <a:cs typeface="DM Sans"/>
              <a:sym typeface="DM Sans"/>
            </a:endParaRPr>
          </a:p>
        </p:txBody>
      </p:sp>
      <p:sp>
        <p:nvSpPr>
          <p:cNvPr id="491" name="Google Shape;491;p56"/>
          <p:cNvSpPr txBox="1"/>
          <p:nvPr/>
        </p:nvSpPr>
        <p:spPr>
          <a:xfrm>
            <a:off x="242225" y="181650"/>
            <a:ext cx="6624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rgbClr val="2C3E50"/>
                </a:solidFill>
                <a:latin typeface="DM Sans"/>
                <a:ea typeface="DM Sans"/>
                <a:cs typeface="DM Sans"/>
                <a:sym typeface="DM Sans"/>
              </a:rPr>
              <a:t>🛣️ </a:t>
            </a:r>
            <a:r>
              <a:rPr b="1" lang="en" sz="1800">
                <a:solidFill>
                  <a:srgbClr val="2C3E50"/>
                </a:solidFill>
                <a:latin typeface="DM Sans"/>
                <a:ea typeface="DM Sans"/>
                <a:cs typeface="DM Sans"/>
                <a:sym typeface="DM Sans"/>
              </a:rPr>
              <a:t>Roadmap</a:t>
            </a:r>
            <a:endParaRPr b="1">
              <a:solidFill>
                <a:srgbClr val="2C3E50"/>
              </a:solidFill>
              <a:latin typeface="DM Sans"/>
              <a:ea typeface="DM Sans"/>
              <a:cs typeface="DM Sans"/>
              <a:sym typeface="DM Sans"/>
            </a:endParaRPr>
          </a:p>
        </p:txBody>
      </p:sp>
      <p:sp>
        <p:nvSpPr>
          <p:cNvPr id="492" name="Google Shape;492;p56"/>
          <p:cNvSpPr txBox="1"/>
          <p:nvPr/>
        </p:nvSpPr>
        <p:spPr>
          <a:xfrm>
            <a:off x="6742138" y="1114138"/>
            <a:ext cx="645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rgbClr val="2C3E50"/>
                </a:solidFill>
                <a:latin typeface="DM Sans"/>
                <a:ea typeface="DM Sans"/>
                <a:cs typeface="DM Sans"/>
                <a:sym typeface="DM Sans"/>
              </a:rPr>
              <a:t>✔️ </a:t>
            </a:r>
            <a:endParaRPr/>
          </a:p>
        </p:txBody>
      </p:sp>
      <p:sp>
        <p:nvSpPr>
          <p:cNvPr id="493" name="Google Shape;493;p56"/>
          <p:cNvSpPr/>
          <p:nvPr/>
        </p:nvSpPr>
        <p:spPr>
          <a:xfrm>
            <a:off x="7249913" y="4355938"/>
            <a:ext cx="228600" cy="22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6"/>
          <p:cNvSpPr txBox="1"/>
          <p:nvPr/>
        </p:nvSpPr>
        <p:spPr>
          <a:xfrm>
            <a:off x="7545763" y="4293238"/>
            <a:ext cx="121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ans"/>
                <a:ea typeface="DM Sans"/>
                <a:cs typeface="DM Sans"/>
                <a:sym typeface="DM Sans"/>
              </a:rPr>
              <a:t>Complete</a:t>
            </a:r>
            <a:endParaRPr sz="1200">
              <a:latin typeface="DM Sans"/>
              <a:ea typeface="DM Sans"/>
              <a:cs typeface="DM Sans"/>
              <a:sym typeface="DM Sans"/>
            </a:endParaRPr>
          </a:p>
        </p:txBody>
      </p:sp>
      <p:sp>
        <p:nvSpPr>
          <p:cNvPr id="495" name="Google Shape;495;p56"/>
          <p:cNvSpPr/>
          <p:nvPr/>
        </p:nvSpPr>
        <p:spPr>
          <a:xfrm>
            <a:off x="7249913" y="4736938"/>
            <a:ext cx="228600" cy="228600"/>
          </a:xfrm>
          <a:prstGeom prst="ellipse">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6"/>
          <p:cNvSpPr txBox="1"/>
          <p:nvPr/>
        </p:nvSpPr>
        <p:spPr>
          <a:xfrm>
            <a:off x="7545763" y="4666588"/>
            <a:ext cx="121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ans"/>
                <a:ea typeface="DM Sans"/>
                <a:cs typeface="DM Sans"/>
                <a:sym typeface="DM Sans"/>
              </a:rPr>
              <a:t>Todo</a:t>
            </a:r>
            <a:endParaRPr sz="1200">
              <a:latin typeface="DM Sans"/>
              <a:ea typeface="DM Sans"/>
              <a:cs typeface="DM Sans"/>
              <a:sym typeface="DM Sans"/>
            </a:endParaRPr>
          </a:p>
        </p:txBody>
      </p:sp>
      <p:sp>
        <p:nvSpPr>
          <p:cNvPr id="497" name="Google Shape;497;p56"/>
          <p:cNvSpPr txBox="1"/>
          <p:nvPr/>
        </p:nvSpPr>
        <p:spPr>
          <a:xfrm>
            <a:off x="4475113" y="1812563"/>
            <a:ext cx="209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Share Location…</a:t>
            </a:r>
            <a:endParaRPr>
              <a:latin typeface="DM Sans"/>
              <a:ea typeface="DM Sans"/>
              <a:cs typeface="DM Sans"/>
              <a:sym typeface="DM Sans"/>
            </a:endParaRPr>
          </a:p>
        </p:txBody>
      </p:sp>
      <p:sp>
        <p:nvSpPr>
          <p:cNvPr id="498" name="Google Shape;498;p56"/>
          <p:cNvSpPr txBox="1"/>
          <p:nvPr/>
        </p:nvSpPr>
        <p:spPr>
          <a:xfrm>
            <a:off x="3113525" y="3073925"/>
            <a:ext cx="20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1A0DAB"/>
                </a:solidFill>
                <a:highlight>
                  <a:srgbClr val="FFFFFF"/>
                </a:highlight>
                <a:uFill>
                  <a:noFill/>
                </a:uFill>
                <a:latin typeface="Roboto"/>
                <a:ea typeface="Roboto"/>
                <a:cs typeface="Roboto"/>
                <a:sym typeface="Roboto"/>
                <a:hlinkClick r:id="rId3">
                  <a:extLst>
                    <a:ext uri="{A12FA001-AC4F-418D-AE19-62706E023703}">
                      <ahyp:hlinkClr val="tx"/>
                    </a:ext>
                  </a:extLst>
                </a:hlinkClick>
              </a:rPr>
              <a:t>🧍</a:t>
            </a:r>
            <a:r>
              <a:rPr lang="en">
                <a:latin typeface="DM Sans"/>
                <a:ea typeface="DM Sans"/>
                <a:cs typeface="DM Sans"/>
                <a:sym typeface="DM Sans"/>
              </a:rPr>
              <a:t> Past Friend Profile…</a:t>
            </a:r>
            <a:endParaRPr>
              <a:latin typeface="DM Sans"/>
              <a:ea typeface="DM Sans"/>
              <a:cs typeface="DM Sans"/>
              <a:sym typeface="DM Sans"/>
            </a:endParaRPr>
          </a:p>
        </p:txBody>
      </p:sp>
      <p:sp>
        <p:nvSpPr>
          <p:cNvPr id="499" name="Google Shape;499;p56"/>
          <p:cNvSpPr txBox="1"/>
          <p:nvPr/>
        </p:nvSpPr>
        <p:spPr>
          <a:xfrm>
            <a:off x="5127550" y="3081575"/>
            <a:ext cx="136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 Messaging</a:t>
            </a:r>
            <a:endParaRPr>
              <a:latin typeface="DM Sans"/>
              <a:ea typeface="DM Sans"/>
              <a:cs typeface="DM Sans"/>
              <a:sym typeface="DM Sans"/>
            </a:endParaRPr>
          </a:p>
        </p:txBody>
      </p:sp>
      <p:sp>
        <p:nvSpPr>
          <p:cNvPr id="500" name="Google Shape;500;p56"/>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Revisions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pic>
        <p:nvPicPr>
          <p:cNvPr id="501" name="Google Shape;501;p56"/>
          <p:cNvPicPr preferRelativeResize="0"/>
          <p:nvPr/>
        </p:nvPicPr>
        <p:blipFill rotWithShape="1">
          <a:blip r:embed="rId4">
            <a:alphaModFix/>
          </a:blip>
          <a:srcRect b="9329" l="9157" r="9149" t="9337"/>
          <a:stretch/>
        </p:blipFill>
        <p:spPr>
          <a:xfrm>
            <a:off x="6641900" y="1896250"/>
            <a:ext cx="510000" cy="507600"/>
          </a:xfrm>
          <a:prstGeom prst="ellipse">
            <a:avLst/>
          </a:prstGeom>
          <a:noFill/>
          <a:ln>
            <a:noFill/>
          </a:ln>
        </p:spPr>
      </p:pic>
      <p:pic>
        <p:nvPicPr>
          <p:cNvPr id="502" name="Google Shape;502;p56"/>
          <p:cNvPicPr preferRelativeResize="0"/>
          <p:nvPr/>
        </p:nvPicPr>
        <p:blipFill rotWithShape="1">
          <a:blip r:embed="rId5">
            <a:alphaModFix/>
          </a:blip>
          <a:srcRect b="278" l="0" r="0" t="278"/>
          <a:stretch/>
        </p:blipFill>
        <p:spPr>
          <a:xfrm>
            <a:off x="6641900" y="2563925"/>
            <a:ext cx="510000" cy="510000"/>
          </a:xfrm>
          <a:prstGeom prst="ellipse">
            <a:avLst/>
          </a:prstGeom>
          <a:noFill/>
          <a:ln>
            <a:noFill/>
          </a:ln>
        </p:spPr>
      </p:pic>
      <p:pic>
        <p:nvPicPr>
          <p:cNvPr id="503" name="Google Shape;503;p56"/>
          <p:cNvPicPr preferRelativeResize="0"/>
          <p:nvPr/>
        </p:nvPicPr>
        <p:blipFill rotWithShape="1">
          <a:blip r:embed="rId6">
            <a:alphaModFix/>
          </a:blip>
          <a:srcRect b="22048" l="14510" r="18711" t="20200"/>
          <a:stretch/>
        </p:blipFill>
        <p:spPr>
          <a:xfrm>
            <a:off x="6680600" y="3281250"/>
            <a:ext cx="510000" cy="510000"/>
          </a:xfrm>
          <a:prstGeom prst="ellipse">
            <a:avLst/>
          </a:prstGeom>
          <a:noFill/>
          <a:ln>
            <a:noFill/>
          </a:ln>
        </p:spPr>
      </p:pic>
      <p:pic>
        <p:nvPicPr>
          <p:cNvPr id="504" name="Google Shape;504;p56"/>
          <p:cNvPicPr preferRelativeResize="0"/>
          <p:nvPr/>
        </p:nvPicPr>
        <p:blipFill rotWithShape="1">
          <a:blip r:embed="rId7">
            <a:alphaModFix/>
          </a:blip>
          <a:srcRect b="29345" l="0" r="0" t="4005"/>
          <a:stretch/>
        </p:blipFill>
        <p:spPr>
          <a:xfrm>
            <a:off x="6670775" y="3830050"/>
            <a:ext cx="510000" cy="5100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3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8" name="Shape 508"/>
        <p:cNvGrpSpPr/>
        <p:nvPr/>
      </p:nvGrpSpPr>
      <p:grpSpPr>
        <a:xfrm>
          <a:off x="0" y="0"/>
          <a:ext cx="0" cy="0"/>
          <a:chOff x="0" y="0"/>
          <a:chExt cx="0" cy="0"/>
        </a:xfrm>
      </p:grpSpPr>
      <p:sp>
        <p:nvSpPr>
          <p:cNvPr id="509" name="Google Shape;509;p57"/>
          <p:cNvSpPr txBox="1"/>
          <p:nvPr/>
        </p:nvSpPr>
        <p:spPr>
          <a:xfrm>
            <a:off x="242225" y="181650"/>
            <a:ext cx="6624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800">
                <a:solidFill>
                  <a:srgbClr val="2C3E50"/>
                </a:solidFill>
                <a:latin typeface="DM Sans"/>
                <a:ea typeface="DM Sans"/>
                <a:cs typeface="DM Sans"/>
                <a:sym typeface="DM Sans"/>
              </a:rPr>
              <a:t>🛣️ Unimplemented Features</a:t>
            </a:r>
            <a:endParaRPr b="1">
              <a:solidFill>
                <a:srgbClr val="2C3E50"/>
              </a:solidFill>
              <a:latin typeface="DM Sans"/>
              <a:ea typeface="DM Sans"/>
              <a:cs typeface="DM Sans"/>
              <a:sym typeface="DM Sans"/>
            </a:endParaRPr>
          </a:p>
        </p:txBody>
      </p:sp>
      <p:sp>
        <p:nvSpPr>
          <p:cNvPr id="510" name="Google Shape;510;p57"/>
          <p:cNvSpPr txBox="1"/>
          <p:nvPr/>
        </p:nvSpPr>
        <p:spPr>
          <a:xfrm>
            <a:off x="346950" y="1317600"/>
            <a:ext cx="5898300" cy="2083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DM Sans"/>
              <a:buChar char="●"/>
            </a:pPr>
            <a:r>
              <a:rPr lang="en" sz="1800">
                <a:latin typeface="DM Sans"/>
                <a:ea typeface="DM Sans"/>
                <a:cs typeface="DM Sans"/>
                <a:sym typeface="DM Sans"/>
              </a:rPr>
              <a:t>Messaging System</a:t>
            </a:r>
            <a:endParaRPr sz="1800">
              <a:latin typeface="DM Sans"/>
              <a:ea typeface="DM Sans"/>
              <a:cs typeface="DM Sans"/>
              <a:sym typeface="DM Sans"/>
            </a:endParaRPr>
          </a:p>
          <a:p>
            <a:pPr indent="-342900" lvl="0" marL="457200" rtl="0" algn="l">
              <a:spcBef>
                <a:spcPts val="1000"/>
              </a:spcBef>
              <a:spcAft>
                <a:spcPts val="0"/>
              </a:spcAft>
              <a:buSzPts val="1800"/>
              <a:buFont typeface="DM Sans"/>
              <a:buChar char="●"/>
            </a:pPr>
            <a:r>
              <a:rPr lang="en" sz="1800">
                <a:latin typeface="DM Sans"/>
                <a:ea typeface="DM Sans"/>
                <a:cs typeface="DM Sans"/>
                <a:sym typeface="DM Sans"/>
              </a:rPr>
              <a:t>Exchange Location</a:t>
            </a:r>
            <a:endParaRPr sz="1800">
              <a:latin typeface="DM Sans"/>
              <a:ea typeface="DM Sans"/>
              <a:cs typeface="DM Sans"/>
              <a:sym typeface="DM Sans"/>
            </a:endParaRPr>
          </a:p>
          <a:p>
            <a:pPr indent="-342900" lvl="0" marL="457200" rtl="0" algn="l">
              <a:spcBef>
                <a:spcPts val="1000"/>
              </a:spcBef>
              <a:spcAft>
                <a:spcPts val="0"/>
              </a:spcAft>
              <a:buSzPts val="1800"/>
              <a:buFont typeface="DM Sans"/>
              <a:buChar char="●"/>
            </a:pPr>
            <a:r>
              <a:rPr lang="en" sz="1800">
                <a:latin typeface="DM Sans"/>
                <a:ea typeface="DM Sans"/>
                <a:cs typeface="DM Sans"/>
                <a:sym typeface="DM Sans"/>
              </a:rPr>
              <a:t>Self-Profile Screen*</a:t>
            </a:r>
            <a:endParaRPr sz="1800">
              <a:latin typeface="DM Sans"/>
              <a:ea typeface="DM Sans"/>
              <a:cs typeface="DM Sans"/>
              <a:sym typeface="DM Sans"/>
            </a:endParaRPr>
          </a:p>
          <a:p>
            <a:pPr indent="-342900" lvl="0" marL="457200" rtl="0" algn="l">
              <a:spcBef>
                <a:spcPts val="1000"/>
              </a:spcBef>
              <a:spcAft>
                <a:spcPts val="0"/>
              </a:spcAft>
              <a:buSzPts val="1800"/>
              <a:buFont typeface="DM Sans"/>
              <a:buChar char="●"/>
            </a:pPr>
            <a:r>
              <a:rPr lang="en" sz="1800">
                <a:latin typeface="DM Sans"/>
                <a:ea typeface="DM Sans"/>
                <a:cs typeface="DM Sans"/>
                <a:sym typeface="DM Sans"/>
              </a:rPr>
              <a:t>Addressing Additional Violations in App</a:t>
            </a:r>
            <a:endParaRPr sz="1800">
              <a:latin typeface="DM Sans"/>
              <a:ea typeface="DM Sans"/>
              <a:cs typeface="DM Sans"/>
              <a:sym typeface="DM Sans"/>
            </a:endParaRPr>
          </a:p>
          <a:p>
            <a:pPr indent="-342900" lvl="1" marL="914400" rtl="0" algn="l">
              <a:spcBef>
                <a:spcPts val="1000"/>
              </a:spcBef>
              <a:spcAft>
                <a:spcPts val="1000"/>
              </a:spcAft>
              <a:buSzPts val="1800"/>
              <a:buFont typeface="DM Sans"/>
              <a:buChar char="○"/>
            </a:pPr>
            <a:r>
              <a:rPr lang="en" sz="1800">
                <a:latin typeface="DM Sans"/>
                <a:ea typeface="DM Sans"/>
                <a:cs typeface="DM Sans"/>
                <a:sym typeface="DM Sans"/>
              </a:rPr>
              <a:t>Privacy concerns through </a:t>
            </a:r>
            <a:r>
              <a:rPr b="1" lang="en" sz="1800">
                <a:latin typeface="DM Sans"/>
                <a:ea typeface="DM Sans"/>
                <a:cs typeface="DM Sans"/>
                <a:sym typeface="DM Sans"/>
              </a:rPr>
              <a:t>help screen</a:t>
            </a:r>
            <a:endParaRPr sz="1800">
              <a:latin typeface="DM Sans"/>
              <a:ea typeface="DM Sans"/>
              <a:cs typeface="DM Sans"/>
              <a:sym typeface="DM Sans"/>
            </a:endParaRPr>
          </a:p>
        </p:txBody>
      </p:sp>
      <p:sp>
        <p:nvSpPr>
          <p:cNvPr id="511" name="Google Shape;511;p57"/>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 &gt; HE &gt; Revisions &gt; </a:t>
            </a:r>
            <a:r>
              <a:rPr b="1" lang="en" sz="1100">
                <a:latin typeface="DM Sans"/>
                <a:ea typeface="DM Sans"/>
                <a:cs typeface="DM Sans"/>
                <a:sym typeface="DM Sans"/>
              </a:rPr>
              <a:t>Prototype </a:t>
            </a:r>
            <a:r>
              <a:rPr lang="en" sz="1100">
                <a:latin typeface="DM Sans"/>
                <a:ea typeface="DM Sans"/>
                <a:cs typeface="DM Sans"/>
                <a:sym typeface="DM Sans"/>
              </a:rPr>
              <a:t>&gt; Demo</a:t>
            </a:r>
            <a:endParaRPr sz="1100">
              <a:latin typeface="DM Sans"/>
              <a:ea typeface="DM Sans"/>
              <a:cs typeface="DM Sans"/>
              <a:sym typeface="DM Sans"/>
            </a:endParaRPr>
          </a:p>
        </p:txBody>
      </p:sp>
      <p:pic>
        <p:nvPicPr>
          <p:cNvPr id="512" name="Google Shape;512;p57"/>
          <p:cNvPicPr preferRelativeResize="0"/>
          <p:nvPr/>
        </p:nvPicPr>
        <p:blipFill>
          <a:blip r:embed="rId3">
            <a:alphaModFix/>
          </a:blip>
          <a:stretch>
            <a:fillRect/>
          </a:stretch>
        </p:blipFill>
        <p:spPr>
          <a:xfrm rot="10800000">
            <a:off x="5573699" y="3380024"/>
            <a:ext cx="3570301" cy="17634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6" name="Shape 516"/>
        <p:cNvGrpSpPr/>
        <p:nvPr/>
      </p:nvGrpSpPr>
      <p:grpSpPr>
        <a:xfrm>
          <a:off x="0" y="0"/>
          <a:ext cx="0" cy="0"/>
          <a:chOff x="0" y="0"/>
          <a:chExt cx="0" cy="0"/>
        </a:xfrm>
      </p:grpSpPr>
      <p:sp>
        <p:nvSpPr>
          <p:cNvPr id="517" name="Google Shape;517;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Implementation</a:t>
            </a:r>
            <a:endParaRPr/>
          </a:p>
        </p:txBody>
      </p:sp>
      <p:sp>
        <p:nvSpPr>
          <p:cNvPr id="518" name="Google Shape;518;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Issues / questions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59"/>
          <p:cNvPicPr preferRelativeResize="0"/>
          <p:nvPr/>
        </p:nvPicPr>
        <p:blipFill rotWithShape="1">
          <a:blip r:embed="rId3">
            <a:alphaModFix/>
          </a:blip>
          <a:srcRect b="7095" l="23336" r="27554" t="7827"/>
          <a:stretch/>
        </p:blipFill>
        <p:spPr>
          <a:xfrm>
            <a:off x="5506200" y="235100"/>
            <a:ext cx="2845900" cy="5009275"/>
          </a:xfrm>
          <a:prstGeom prst="rect">
            <a:avLst/>
          </a:prstGeom>
          <a:noFill/>
          <a:ln>
            <a:noFill/>
          </a:ln>
        </p:spPr>
      </p:pic>
      <p:sp>
        <p:nvSpPr>
          <p:cNvPr id="524" name="Google Shape;524;p59"/>
          <p:cNvSpPr txBox="1"/>
          <p:nvPr>
            <p:ph type="title"/>
          </p:nvPr>
        </p:nvSpPr>
        <p:spPr>
          <a:xfrm>
            <a:off x="358350" y="2126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Demo of Prototype</a:t>
            </a:r>
            <a:endParaRPr b="1" sz="3000"/>
          </a:p>
        </p:txBody>
      </p:sp>
      <p:pic>
        <p:nvPicPr>
          <p:cNvPr id="525" name="Google Shape;525;p59" title="RPReplay_Final1646395010.MP4">
            <a:hlinkClick r:id="rId4"/>
          </p:cNvPr>
          <p:cNvPicPr preferRelativeResize="0"/>
          <p:nvPr/>
        </p:nvPicPr>
        <p:blipFill>
          <a:blip r:embed="rId5">
            <a:alphaModFix/>
          </a:blip>
          <a:stretch>
            <a:fillRect/>
          </a:stretch>
        </p:blipFill>
        <p:spPr>
          <a:xfrm>
            <a:off x="6110588" y="614425"/>
            <a:ext cx="1909426" cy="4102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0"/>
          <p:cNvSpPr txBox="1"/>
          <p:nvPr>
            <p:ph type="title"/>
          </p:nvPr>
        </p:nvSpPr>
        <p:spPr>
          <a:xfrm>
            <a:off x="311700" y="122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sp>
        <p:nvSpPr>
          <p:cNvPr id="531" name="Google Shape;531;p60"/>
          <p:cNvSpPr/>
          <p:nvPr/>
        </p:nvSpPr>
        <p:spPr>
          <a:xfrm>
            <a:off x="2754400" y="2201963"/>
            <a:ext cx="1075200" cy="10755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t>👀</a:t>
            </a:r>
            <a:endParaRPr sz="3600"/>
          </a:p>
        </p:txBody>
      </p:sp>
      <p:sp>
        <p:nvSpPr>
          <p:cNvPr id="532" name="Google Shape;532;p60"/>
          <p:cNvSpPr/>
          <p:nvPr/>
        </p:nvSpPr>
        <p:spPr>
          <a:xfrm>
            <a:off x="2695600" y="825497"/>
            <a:ext cx="1134000" cy="11352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t>🔒</a:t>
            </a:r>
            <a:endParaRPr sz="4800"/>
          </a:p>
        </p:txBody>
      </p:sp>
      <p:sp>
        <p:nvSpPr>
          <p:cNvPr id="533" name="Google Shape;533;p60"/>
          <p:cNvSpPr/>
          <p:nvPr/>
        </p:nvSpPr>
        <p:spPr>
          <a:xfrm>
            <a:off x="2754400" y="3430563"/>
            <a:ext cx="1075200" cy="10752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dk1"/>
                </a:solidFill>
              </a:rPr>
              <a:t>👨‍🦯</a:t>
            </a:r>
            <a:endParaRPr sz="3600"/>
          </a:p>
        </p:txBody>
      </p:sp>
      <p:pic>
        <p:nvPicPr>
          <p:cNvPr id="534" name="Google Shape;534;p60"/>
          <p:cNvPicPr preferRelativeResize="0"/>
          <p:nvPr/>
        </p:nvPicPr>
        <p:blipFill>
          <a:blip r:embed="rId3">
            <a:alphaModFix/>
          </a:blip>
          <a:stretch>
            <a:fillRect/>
          </a:stretch>
        </p:blipFill>
        <p:spPr>
          <a:xfrm>
            <a:off x="251150" y="1001775"/>
            <a:ext cx="1719300" cy="3504000"/>
          </a:xfrm>
          <a:prstGeom prst="roundRect">
            <a:avLst>
              <a:gd fmla="val 16667" name="adj"/>
            </a:avLst>
          </a:prstGeom>
          <a:noFill/>
          <a:ln>
            <a:noFill/>
          </a:ln>
        </p:spPr>
      </p:pic>
      <p:sp>
        <p:nvSpPr>
          <p:cNvPr id="535" name="Google Shape;535;p60"/>
          <p:cNvSpPr txBox="1"/>
          <p:nvPr/>
        </p:nvSpPr>
        <p:spPr>
          <a:xfrm>
            <a:off x="251150" y="4635225"/>
            <a:ext cx="171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Med-Fi Prototype</a:t>
            </a:r>
            <a:endParaRPr b="1">
              <a:latin typeface="DM Sans"/>
              <a:ea typeface="DM Sans"/>
              <a:cs typeface="DM Sans"/>
              <a:sym typeface="DM Sans"/>
            </a:endParaRPr>
          </a:p>
        </p:txBody>
      </p:sp>
      <p:sp>
        <p:nvSpPr>
          <p:cNvPr id="536" name="Google Shape;536;p60"/>
          <p:cNvSpPr txBox="1"/>
          <p:nvPr/>
        </p:nvSpPr>
        <p:spPr>
          <a:xfrm>
            <a:off x="2402950" y="4658875"/>
            <a:ext cx="205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Heuristic Evaluation</a:t>
            </a:r>
            <a:endParaRPr b="1">
              <a:latin typeface="DM Sans"/>
              <a:ea typeface="DM Sans"/>
              <a:cs typeface="DM Sans"/>
              <a:sym typeface="DM Sans"/>
            </a:endParaRPr>
          </a:p>
        </p:txBody>
      </p:sp>
      <p:sp>
        <p:nvSpPr>
          <p:cNvPr id="537" name="Google Shape;537;p60"/>
          <p:cNvSpPr/>
          <p:nvPr/>
        </p:nvSpPr>
        <p:spPr>
          <a:xfrm>
            <a:off x="2091125" y="2734550"/>
            <a:ext cx="433200" cy="184200"/>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0"/>
          <p:cNvSpPr/>
          <p:nvPr/>
        </p:nvSpPr>
        <p:spPr>
          <a:xfrm>
            <a:off x="4059675" y="2800350"/>
            <a:ext cx="433200" cy="184200"/>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9" name="Google Shape;539;p60"/>
          <p:cNvPicPr preferRelativeResize="0"/>
          <p:nvPr/>
        </p:nvPicPr>
        <p:blipFill>
          <a:blip r:embed="rId4">
            <a:alphaModFix/>
          </a:blip>
          <a:stretch>
            <a:fillRect/>
          </a:stretch>
        </p:blipFill>
        <p:spPr>
          <a:xfrm>
            <a:off x="4722949" y="274700"/>
            <a:ext cx="1221324" cy="2644050"/>
          </a:xfrm>
          <a:prstGeom prst="rect">
            <a:avLst/>
          </a:prstGeom>
          <a:noFill/>
          <a:ln>
            <a:noFill/>
          </a:ln>
        </p:spPr>
      </p:pic>
      <p:pic>
        <p:nvPicPr>
          <p:cNvPr id="540" name="Google Shape;540;p60"/>
          <p:cNvPicPr preferRelativeResize="0"/>
          <p:nvPr/>
        </p:nvPicPr>
        <p:blipFill>
          <a:blip r:embed="rId5">
            <a:alphaModFix/>
          </a:blip>
          <a:stretch>
            <a:fillRect/>
          </a:stretch>
        </p:blipFill>
        <p:spPr>
          <a:xfrm>
            <a:off x="5592377" y="1328690"/>
            <a:ext cx="1075200" cy="2327711"/>
          </a:xfrm>
          <a:prstGeom prst="rect">
            <a:avLst/>
          </a:prstGeom>
          <a:noFill/>
          <a:ln>
            <a:noFill/>
          </a:ln>
        </p:spPr>
      </p:pic>
      <p:pic>
        <p:nvPicPr>
          <p:cNvPr id="541" name="Google Shape;541;p60"/>
          <p:cNvPicPr preferRelativeResize="0"/>
          <p:nvPr/>
        </p:nvPicPr>
        <p:blipFill>
          <a:blip r:embed="rId6">
            <a:alphaModFix/>
          </a:blip>
          <a:stretch>
            <a:fillRect/>
          </a:stretch>
        </p:blipFill>
        <p:spPr>
          <a:xfrm>
            <a:off x="4722939" y="2017265"/>
            <a:ext cx="1075200" cy="2327711"/>
          </a:xfrm>
          <a:prstGeom prst="rect">
            <a:avLst/>
          </a:prstGeom>
          <a:noFill/>
          <a:ln>
            <a:noFill/>
          </a:ln>
        </p:spPr>
      </p:pic>
      <p:sp>
        <p:nvSpPr>
          <p:cNvPr id="542" name="Google Shape;542;p60"/>
          <p:cNvSpPr txBox="1"/>
          <p:nvPr/>
        </p:nvSpPr>
        <p:spPr>
          <a:xfrm>
            <a:off x="4406775" y="4635225"/>
            <a:ext cx="2654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Hi-Fi Prototype</a:t>
            </a:r>
            <a:endParaRPr b="1">
              <a:latin typeface="DM Sans"/>
              <a:ea typeface="DM Sans"/>
              <a:cs typeface="DM Sans"/>
              <a:sym typeface="DM Sans"/>
            </a:endParaRPr>
          </a:p>
        </p:txBody>
      </p:sp>
      <p:pic>
        <p:nvPicPr>
          <p:cNvPr id="543" name="Google Shape;543;p60"/>
          <p:cNvPicPr preferRelativeResize="0"/>
          <p:nvPr/>
        </p:nvPicPr>
        <p:blipFill>
          <a:blip r:embed="rId7">
            <a:alphaModFix/>
          </a:blip>
          <a:stretch>
            <a:fillRect/>
          </a:stretch>
        </p:blipFill>
        <p:spPr>
          <a:xfrm>
            <a:off x="7658499" y="178761"/>
            <a:ext cx="963900" cy="20895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544" name="Google Shape;544;p60"/>
          <p:cNvPicPr preferRelativeResize="0"/>
          <p:nvPr/>
        </p:nvPicPr>
        <p:blipFill>
          <a:blip r:embed="rId8">
            <a:alphaModFix/>
          </a:blip>
          <a:stretch>
            <a:fillRect/>
          </a:stretch>
        </p:blipFill>
        <p:spPr>
          <a:xfrm>
            <a:off x="7658494" y="2418674"/>
            <a:ext cx="963900" cy="2087100"/>
          </a:xfrm>
          <a:prstGeom prst="roundRect">
            <a:avLst>
              <a:gd fmla="val 16667" name="adj"/>
            </a:avLst>
          </a:prstGeom>
          <a:noFill/>
          <a:ln>
            <a:noFill/>
          </a:ln>
          <a:effectLst>
            <a:outerShdw blurRad="57150" rotWithShape="0" algn="bl" dir="5400000" dist="19050">
              <a:srgbClr val="000000">
                <a:alpha val="50000"/>
              </a:srgbClr>
            </a:outerShdw>
          </a:effectLst>
        </p:spPr>
      </p:pic>
      <p:cxnSp>
        <p:nvCxnSpPr>
          <p:cNvPr id="545" name="Google Shape;545;p60"/>
          <p:cNvCxnSpPr/>
          <p:nvPr/>
        </p:nvCxnSpPr>
        <p:spPr>
          <a:xfrm flipH="1" rot="-5400000">
            <a:off x="5046388" y="2259300"/>
            <a:ext cx="4233300" cy="466500"/>
          </a:xfrm>
          <a:prstGeom prst="curvedConnector3">
            <a:avLst>
              <a:gd fmla="val 50000" name="adj1"/>
            </a:avLst>
          </a:prstGeom>
          <a:noFill/>
          <a:ln cap="flat" cmpd="sng" w="28575">
            <a:solidFill>
              <a:schemeClr val="dk2"/>
            </a:solidFill>
            <a:prstDash val="dot"/>
            <a:round/>
            <a:headEnd len="med" w="med" type="none"/>
            <a:tailEnd len="med" w="med" type="none"/>
          </a:ln>
        </p:spPr>
      </p:cxnSp>
      <p:sp>
        <p:nvSpPr>
          <p:cNvPr id="546" name="Google Shape;546;p60"/>
          <p:cNvSpPr/>
          <p:nvPr/>
        </p:nvSpPr>
        <p:spPr>
          <a:xfrm>
            <a:off x="6984300" y="2800350"/>
            <a:ext cx="433200" cy="184200"/>
          </a:xfrm>
          <a:prstGeom prst="rightArrow">
            <a:avLst>
              <a:gd fmla="val 50000" name="adj1"/>
              <a:gd fmla="val 50000" name="adj2"/>
            </a:avLst>
          </a:prstGeom>
          <a:gradFill>
            <a:gsLst>
              <a:gs pos="0">
                <a:srgbClr val="FFC534"/>
              </a:gs>
              <a:gs pos="100000">
                <a:srgbClr val="EA6787"/>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0"/>
          <p:cNvSpPr txBox="1"/>
          <p:nvPr/>
        </p:nvSpPr>
        <p:spPr>
          <a:xfrm>
            <a:off x="7573450" y="4656325"/>
            <a:ext cx="113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Next Up!</a:t>
            </a:r>
            <a:endParaRPr b="1">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 name="Shape 95"/>
        <p:cNvGrpSpPr/>
        <p:nvPr/>
      </p:nvGrpSpPr>
      <p:grpSpPr>
        <a:xfrm>
          <a:off x="0" y="0"/>
          <a:ext cx="0" cy="0"/>
          <a:chOff x="0" y="0"/>
          <a:chExt cx="0" cy="0"/>
        </a:xfrm>
      </p:grpSpPr>
      <p:sp>
        <p:nvSpPr>
          <p:cNvPr id="96" name="Google Shape;96;p17"/>
          <p:cNvSpPr txBox="1"/>
          <p:nvPr>
            <p:ph idx="1" type="body"/>
          </p:nvPr>
        </p:nvSpPr>
        <p:spPr>
          <a:xfrm>
            <a:off x="2115100" y="1323975"/>
            <a:ext cx="5974800" cy="308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i="1" lang="en" sz="4800">
                <a:solidFill>
                  <a:schemeClr val="dk1"/>
                </a:solidFill>
              </a:rPr>
              <a:t>Your next best friend is right around the corner</a:t>
            </a:r>
            <a:endParaRPr i="1" sz="4800">
              <a:solidFill>
                <a:srgbClr val="000000"/>
              </a:solidFill>
              <a:latin typeface="Arial"/>
              <a:ea typeface="Arial"/>
              <a:cs typeface="Arial"/>
              <a:sym typeface="Arial"/>
            </a:endParaRPr>
          </a:p>
          <a:p>
            <a:pPr indent="0" lvl="0" marL="0" rtl="0" algn="l">
              <a:spcBef>
                <a:spcPts val="0"/>
              </a:spcBef>
              <a:spcAft>
                <a:spcPts val="1200"/>
              </a:spcAft>
              <a:buNone/>
            </a:pPr>
            <a:r>
              <a:t/>
            </a:r>
            <a:endParaRPr i="1" sz="4800"/>
          </a:p>
        </p:txBody>
      </p:sp>
      <p:pic>
        <p:nvPicPr>
          <p:cNvPr id="97" name="Google Shape;97;p17"/>
          <p:cNvPicPr preferRelativeResize="0"/>
          <p:nvPr/>
        </p:nvPicPr>
        <p:blipFill>
          <a:blip r:embed="rId3">
            <a:alphaModFix/>
          </a:blip>
          <a:stretch>
            <a:fillRect/>
          </a:stretch>
        </p:blipFill>
        <p:spPr>
          <a:xfrm>
            <a:off x="0" y="0"/>
            <a:ext cx="3544172" cy="1895475"/>
          </a:xfrm>
          <a:prstGeom prst="rect">
            <a:avLst/>
          </a:prstGeom>
          <a:noFill/>
          <a:ln>
            <a:noFill/>
          </a:ln>
        </p:spPr>
      </p:pic>
      <p:pic>
        <p:nvPicPr>
          <p:cNvPr id="98" name="Google Shape;98;p17"/>
          <p:cNvPicPr preferRelativeResize="0"/>
          <p:nvPr/>
        </p:nvPicPr>
        <p:blipFill>
          <a:blip r:embed="rId4">
            <a:alphaModFix/>
          </a:blip>
          <a:stretch>
            <a:fillRect/>
          </a:stretch>
        </p:blipFill>
        <p:spPr>
          <a:xfrm>
            <a:off x="6338450" y="3561318"/>
            <a:ext cx="2805549" cy="15949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Journey</a:t>
            </a:r>
            <a:endParaRPr/>
          </a:p>
        </p:txBody>
      </p:sp>
      <p:pic>
        <p:nvPicPr>
          <p:cNvPr id="104" name="Google Shape;104;p18"/>
          <p:cNvPicPr preferRelativeResize="0"/>
          <p:nvPr/>
        </p:nvPicPr>
        <p:blipFill>
          <a:blip r:embed="rId3">
            <a:alphaModFix/>
          </a:blip>
          <a:stretch>
            <a:fillRect/>
          </a:stretch>
        </p:blipFill>
        <p:spPr>
          <a:xfrm>
            <a:off x="626475" y="1224124"/>
            <a:ext cx="1548900" cy="3297600"/>
          </a:xfrm>
          <a:prstGeom prst="roundRect">
            <a:avLst>
              <a:gd fmla="val 16667" name="adj"/>
            </a:avLst>
          </a:prstGeom>
          <a:noFill/>
          <a:ln>
            <a:noFill/>
          </a:ln>
        </p:spPr>
      </p:pic>
      <p:pic>
        <p:nvPicPr>
          <p:cNvPr id="105" name="Google Shape;105;p18"/>
          <p:cNvPicPr preferRelativeResize="0"/>
          <p:nvPr/>
        </p:nvPicPr>
        <p:blipFill>
          <a:blip r:embed="rId4">
            <a:alphaModFix/>
          </a:blip>
          <a:stretch>
            <a:fillRect/>
          </a:stretch>
        </p:blipFill>
        <p:spPr>
          <a:xfrm>
            <a:off x="3690975" y="1017725"/>
            <a:ext cx="1719300" cy="3504000"/>
          </a:xfrm>
          <a:prstGeom prst="roundRect">
            <a:avLst>
              <a:gd fmla="val 16667" name="adj"/>
            </a:avLst>
          </a:prstGeom>
          <a:noFill/>
          <a:ln>
            <a:noFill/>
          </a:ln>
        </p:spPr>
      </p:pic>
      <p:sp>
        <p:nvSpPr>
          <p:cNvPr id="106" name="Google Shape;106;p18"/>
          <p:cNvSpPr/>
          <p:nvPr/>
        </p:nvSpPr>
        <p:spPr>
          <a:xfrm>
            <a:off x="2564625" y="2798650"/>
            <a:ext cx="737100" cy="207300"/>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txBox="1"/>
          <p:nvPr/>
        </p:nvSpPr>
        <p:spPr>
          <a:xfrm>
            <a:off x="2306150" y="2358125"/>
            <a:ext cx="12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DM Sans"/>
                <a:ea typeface="DM Sans"/>
                <a:cs typeface="DM Sans"/>
                <a:sym typeface="DM Sans"/>
              </a:rPr>
              <a:t>User Testing</a:t>
            </a:r>
            <a:endParaRPr i="1">
              <a:latin typeface="DM Sans"/>
              <a:ea typeface="DM Sans"/>
              <a:cs typeface="DM Sans"/>
              <a:sym typeface="DM Sans"/>
            </a:endParaRPr>
          </a:p>
        </p:txBody>
      </p:sp>
      <p:sp>
        <p:nvSpPr>
          <p:cNvPr id="108" name="Google Shape;108;p18"/>
          <p:cNvSpPr txBox="1"/>
          <p:nvPr/>
        </p:nvSpPr>
        <p:spPr>
          <a:xfrm>
            <a:off x="5914700" y="2129450"/>
            <a:ext cx="111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latin typeface="DM Sans"/>
                <a:ea typeface="DM Sans"/>
                <a:cs typeface="DM Sans"/>
                <a:sym typeface="DM Sans"/>
              </a:rPr>
              <a:t>Heuristic </a:t>
            </a:r>
            <a:endParaRPr b="1" i="1">
              <a:latin typeface="DM Sans"/>
              <a:ea typeface="DM Sans"/>
              <a:cs typeface="DM Sans"/>
              <a:sym typeface="DM Sans"/>
            </a:endParaRPr>
          </a:p>
          <a:p>
            <a:pPr indent="0" lvl="0" marL="0" rtl="0" algn="l">
              <a:spcBef>
                <a:spcPts val="0"/>
              </a:spcBef>
              <a:spcAft>
                <a:spcPts val="0"/>
              </a:spcAft>
              <a:buNone/>
            </a:pPr>
            <a:r>
              <a:rPr b="1" i="1" lang="en">
                <a:latin typeface="DM Sans"/>
                <a:ea typeface="DM Sans"/>
                <a:cs typeface="DM Sans"/>
                <a:sym typeface="DM Sans"/>
              </a:rPr>
              <a:t>Evaluation</a:t>
            </a:r>
            <a:endParaRPr b="1" i="1">
              <a:latin typeface="DM Sans"/>
              <a:ea typeface="DM Sans"/>
              <a:cs typeface="DM Sans"/>
              <a:sym typeface="DM Sans"/>
            </a:endParaRPr>
          </a:p>
        </p:txBody>
      </p:sp>
      <p:sp>
        <p:nvSpPr>
          <p:cNvPr id="109" name="Google Shape;109;p18"/>
          <p:cNvSpPr/>
          <p:nvPr/>
        </p:nvSpPr>
        <p:spPr>
          <a:xfrm>
            <a:off x="6045950" y="2806750"/>
            <a:ext cx="737100" cy="207300"/>
          </a:xfrm>
          <a:prstGeom prst="rightArrow">
            <a:avLst>
              <a:gd fmla="val 50000" name="adj1"/>
              <a:gd fmla="val 50000" name="adj2"/>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txBox="1"/>
          <p:nvPr/>
        </p:nvSpPr>
        <p:spPr>
          <a:xfrm>
            <a:off x="541275" y="4651175"/>
            <a:ext cx="171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Low-Fi Prototype</a:t>
            </a:r>
            <a:endParaRPr b="1">
              <a:latin typeface="DM Sans"/>
              <a:ea typeface="DM Sans"/>
              <a:cs typeface="DM Sans"/>
              <a:sym typeface="DM Sans"/>
            </a:endParaRPr>
          </a:p>
        </p:txBody>
      </p:sp>
      <p:sp>
        <p:nvSpPr>
          <p:cNvPr id="111" name="Google Shape;111;p18"/>
          <p:cNvSpPr txBox="1"/>
          <p:nvPr/>
        </p:nvSpPr>
        <p:spPr>
          <a:xfrm>
            <a:off x="3690975" y="4651175"/>
            <a:ext cx="171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Med</a:t>
            </a:r>
            <a:r>
              <a:rPr b="1" lang="en">
                <a:latin typeface="DM Sans"/>
                <a:ea typeface="DM Sans"/>
                <a:cs typeface="DM Sans"/>
                <a:sym typeface="DM Sans"/>
              </a:rPr>
              <a:t>-Fi Prototype</a:t>
            </a:r>
            <a:endParaRPr b="1">
              <a:latin typeface="DM Sans"/>
              <a:ea typeface="DM Sans"/>
              <a:cs typeface="DM Sans"/>
              <a:sym typeface="DM Sans"/>
            </a:endParaRPr>
          </a:p>
        </p:txBody>
      </p:sp>
      <p:sp>
        <p:nvSpPr>
          <p:cNvPr id="112" name="Google Shape;112;p18"/>
          <p:cNvSpPr txBox="1"/>
          <p:nvPr/>
        </p:nvSpPr>
        <p:spPr>
          <a:xfrm>
            <a:off x="7034300" y="4651175"/>
            <a:ext cx="171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DM Sans"/>
                <a:ea typeface="DM Sans"/>
                <a:cs typeface="DM Sans"/>
                <a:sym typeface="DM Sans"/>
              </a:rPr>
              <a:t>Hi</a:t>
            </a:r>
            <a:r>
              <a:rPr b="1" lang="en">
                <a:latin typeface="DM Sans"/>
                <a:ea typeface="DM Sans"/>
                <a:cs typeface="DM Sans"/>
                <a:sym typeface="DM Sans"/>
              </a:rPr>
              <a:t>-Fi Prototype</a:t>
            </a:r>
            <a:endParaRPr b="1">
              <a:latin typeface="DM Sans"/>
              <a:ea typeface="DM Sans"/>
              <a:cs typeface="DM Sans"/>
              <a:sym typeface="DM Sans"/>
            </a:endParaRPr>
          </a:p>
        </p:txBody>
      </p:sp>
      <p:sp>
        <p:nvSpPr>
          <p:cNvPr id="113" name="Google Shape;113;p18"/>
          <p:cNvSpPr txBox="1"/>
          <p:nvPr/>
        </p:nvSpPr>
        <p:spPr>
          <a:xfrm>
            <a:off x="7285700" y="1938575"/>
            <a:ext cx="12165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600">
                <a:latin typeface="DM Sans"/>
                <a:ea typeface="DM Sans"/>
                <a:cs typeface="DM Sans"/>
                <a:sym typeface="DM Sans"/>
              </a:rPr>
              <a:t>?</a:t>
            </a:r>
            <a:endParaRPr sz="9600">
              <a:latin typeface="DM Sans"/>
              <a:ea typeface="DM Sans"/>
              <a:cs typeface="DM Sans"/>
              <a:sym typeface="DM Sans"/>
            </a:endParaRPr>
          </a:p>
        </p:txBody>
      </p:sp>
      <p:sp>
        <p:nvSpPr>
          <p:cNvPr id="114" name="Google Shape;114;p18"/>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100">
                <a:latin typeface="DM Sans"/>
                <a:ea typeface="DM Sans"/>
                <a:cs typeface="DM Sans"/>
                <a:sym typeface="DM Sans"/>
              </a:rPr>
              <a:t>Intro</a:t>
            </a:r>
            <a:r>
              <a:rPr lang="en" sz="1100">
                <a:latin typeface="DM Sans"/>
                <a:ea typeface="DM Sans"/>
                <a:cs typeface="DM Sans"/>
                <a:sym typeface="DM Sans"/>
              </a:rPr>
              <a:t> &gt; HE &gt; Revisions &gt; Prototype &gt;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idx="1" type="body"/>
          </p:nvPr>
        </p:nvSpPr>
        <p:spPr>
          <a:xfrm>
            <a:off x="1615663" y="879600"/>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3000">
                <a:solidFill>
                  <a:schemeClr val="dk1"/>
                </a:solidFill>
              </a:rPr>
              <a:t>Heuristic Evaluation</a:t>
            </a:r>
            <a:endParaRPr b="1" sz="3000">
              <a:solidFill>
                <a:schemeClr val="dk1"/>
              </a:solidFill>
            </a:endParaRPr>
          </a:p>
        </p:txBody>
      </p:sp>
      <p:sp>
        <p:nvSpPr>
          <p:cNvPr id="120" name="Google Shape;120;p19"/>
          <p:cNvSpPr/>
          <p:nvPr/>
        </p:nvSpPr>
        <p:spPr>
          <a:xfrm>
            <a:off x="469338" y="787800"/>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1</a:t>
            </a:r>
            <a:endParaRPr sz="3600">
              <a:solidFill>
                <a:schemeClr val="lt1"/>
              </a:solidFill>
              <a:latin typeface="DM Sans"/>
              <a:ea typeface="DM Sans"/>
              <a:cs typeface="DM Sans"/>
              <a:sym typeface="DM Sans"/>
            </a:endParaRPr>
          </a:p>
        </p:txBody>
      </p:sp>
      <p:sp>
        <p:nvSpPr>
          <p:cNvPr id="121" name="Google Shape;121;p19"/>
          <p:cNvSpPr/>
          <p:nvPr/>
        </p:nvSpPr>
        <p:spPr>
          <a:xfrm>
            <a:off x="469338" y="2207125"/>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2</a:t>
            </a:r>
            <a:endParaRPr sz="3600">
              <a:solidFill>
                <a:schemeClr val="lt1"/>
              </a:solidFill>
              <a:latin typeface="DM Sans"/>
              <a:ea typeface="DM Sans"/>
              <a:cs typeface="DM Sans"/>
              <a:sym typeface="DM Sans"/>
            </a:endParaRPr>
          </a:p>
        </p:txBody>
      </p:sp>
      <p:sp>
        <p:nvSpPr>
          <p:cNvPr id="122" name="Google Shape;122;p19"/>
          <p:cNvSpPr txBox="1"/>
          <p:nvPr>
            <p:ph idx="1" type="body"/>
          </p:nvPr>
        </p:nvSpPr>
        <p:spPr>
          <a:xfrm>
            <a:off x="1615650" y="3627750"/>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Prototype Implementation</a:t>
            </a:r>
            <a:endParaRPr sz="3000">
              <a:solidFill>
                <a:schemeClr val="dk1"/>
              </a:solidFill>
            </a:endParaRPr>
          </a:p>
        </p:txBody>
      </p:sp>
      <p:sp>
        <p:nvSpPr>
          <p:cNvPr id="123" name="Google Shape;123;p19"/>
          <p:cNvSpPr/>
          <p:nvPr/>
        </p:nvSpPr>
        <p:spPr>
          <a:xfrm>
            <a:off x="469325" y="3534650"/>
            <a:ext cx="768600" cy="7686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DM Sans"/>
                <a:ea typeface="DM Sans"/>
                <a:cs typeface="DM Sans"/>
                <a:sym typeface="DM Sans"/>
              </a:rPr>
              <a:t>3</a:t>
            </a:r>
            <a:endParaRPr sz="3600">
              <a:solidFill>
                <a:schemeClr val="lt1"/>
              </a:solidFill>
              <a:latin typeface="DM Sans"/>
              <a:ea typeface="DM Sans"/>
              <a:cs typeface="DM Sans"/>
              <a:sym typeface="DM Sans"/>
            </a:endParaRPr>
          </a:p>
        </p:txBody>
      </p:sp>
      <p:sp>
        <p:nvSpPr>
          <p:cNvPr id="124" name="Google Shape;124;p19"/>
          <p:cNvSpPr txBox="1"/>
          <p:nvPr>
            <p:ph idx="1" type="body"/>
          </p:nvPr>
        </p:nvSpPr>
        <p:spPr>
          <a:xfrm>
            <a:off x="1615638" y="2207125"/>
            <a:ext cx="7059000" cy="76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Design Revisions </a:t>
            </a:r>
            <a:endParaRPr sz="3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Heuristic Evaluation Thematic Summary</a:t>
            </a:r>
            <a:endParaRPr/>
          </a:p>
        </p:txBody>
      </p:sp>
      <p:sp>
        <p:nvSpPr>
          <p:cNvPr id="130" name="Google Shape;130;p20"/>
          <p:cNvSpPr/>
          <p:nvPr/>
        </p:nvSpPr>
        <p:spPr>
          <a:xfrm>
            <a:off x="3496650" y="1540500"/>
            <a:ext cx="2150700" cy="21507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t>👀</a:t>
            </a:r>
            <a:endParaRPr sz="7200"/>
          </a:p>
        </p:txBody>
      </p:sp>
      <p:sp>
        <p:nvSpPr>
          <p:cNvPr id="131" name="Google Shape;131;p20"/>
          <p:cNvSpPr txBox="1"/>
          <p:nvPr/>
        </p:nvSpPr>
        <p:spPr>
          <a:xfrm>
            <a:off x="3623150" y="3926050"/>
            <a:ext cx="2024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DM Sans"/>
                <a:ea typeface="DM Sans"/>
                <a:cs typeface="DM Sans"/>
                <a:sym typeface="DM Sans"/>
              </a:rPr>
              <a:t>Clarity</a:t>
            </a:r>
            <a:r>
              <a:rPr b="1" lang="en" sz="2000">
                <a:latin typeface="DM Sans"/>
                <a:ea typeface="DM Sans"/>
                <a:cs typeface="DM Sans"/>
                <a:sym typeface="DM Sans"/>
              </a:rPr>
              <a:t> of </a:t>
            </a:r>
            <a:r>
              <a:rPr b="1" lang="en" sz="2000">
                <a:latin typeface="DM Sans"/>
                <a:ea typeface="DM Sans"/>
                <a:cs typeface="DM Sans"/>
                <a:sym typeface="DM Sans"/>
              </a:rPr>
              <a:t>System Status</a:t>
            </a:r>
            <a:endParaRPr b="1" sz="2000">
              <a:latin typeface="DM Sans"/>
              <a:ea typeface="DM Sans"/>
              <a:cs typeface="DM Sans"/>
              <a:sym typeface="DM Sans"/>
            </a:endParaRPr>
          </a:p>
        </p:txBody>
      </p:sp>
      <p:sp>
        <p:nvSpPr>
          <p:cNvPr id="132" name="Google Shape;132;p20"/>
          <p:cNvSpPr/>
          <p:nvPr/>
        </p:nvSpPr>
        <p:spPr>
          <a:xfrm>
            <a:off x="904488" y="1441500"/>
            <a:ext cx="2150700" cy="21507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t>🔒</a:t>
            </a:r>
            <a:endParaRPr sz="7200"/>
          </a:p>
        </p:txBody>
      </p:sp>
      <p:sp>
        <p:nvSpPr>
          <p:cNvPr id="133" name="Google Shape;133;p20"/>
          <p:cNvSpPr/>
          <p:nvPr/>
        </p:nvSpPr>
        <p:spPr>
          <a:xfrm>
            <a:off x="6215100" y="1441500"/>
            <a:ext cx="2150700" cy="2150700"/>
          </a:xfrm>
          <a:prstGeom prst="ellipse">
            <a:avLst/>
          </a:prstGeom>
          <a:gradFill>
            <a:gsLst>
              <a:gs pos="0">
                <a:srgbClr val="84C6EC"/>
              </a:gs>
              <a:gs pos="100000">
                <a:srgbClr val="855EF3"/>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t>👨‍🦯</a:t>
            </a:r>
            <a:endParaRPr sz="7200"/>
          </a:p>
        </p:txBody>
      </p:sp>
      <p:sp>
        <p:nvSpPr>
          <p:cNvPr id="134" name="Google Shape;134;p20"/>
          <p:cNvSpPr txBox="1"/>
          <p:nvPr/>
        </p:nvSpPr>
        <p:spPr>
          <a:xfrm>
            <a:off x="967800" y="4015975"/>
            <a:ext cx="2024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DM Sans"/>
                <a:ea typeface="DM Sans"/>
                <a:cs typeface="DM Sans"/>
                <a:sym typeface="DM Sans"/>
              </a:rPr>
              <a:t>Privacy</a:t>
            </a:r>
            <a:endParaRPr b="1" sz="2000">
              <a:latin typeface="DM Sans"/>
              <a:ea typeface="DM Sans"/>
              <a:cs typeface="DM Sans"/>
              <a:sym typeface="DM Sans"/>
            </a:endParaRPr>
          </a:p>
        </p:txBody>
      </p:sp>
      <p:sp>
        <p:nvSpPr>
          <p:cNvPr id="135" name="Google Shape;135;p20"/>
          <p:cNvSpPr txBox="1"/>
          <p:nvPr/>
        </p:nvSpPr>
        <p:spPr>
          <a:xfrm>
            <a:off x="6215200" y="3926050"/>
            <a:ext cx="2024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DM Sans"/>
                <a:ea typeface="DM Sans"/>
                <a:cs typeface="DM Sans"/>
                <a:sym typeface="DM Sans"/>
              </a:rPr>
              <a:t>Accessibility</a:t>
            </a:r>
            <a:endParaRPr b="1" sz="2000">
              <a:latin typeface="DM Sans"/>
              <a:ea typeface="DM Sans"/>
              <a:cs typeface="DM Sans"/>
              <a:sym typeface="DM Sans"/>
            </a:endParaRPr>
          </a:p>
        </p:txBody>
      </p:sp>
      <p:sp>
        <p:nvSpPr>
          <p:cNvPr id="136" name="Google Shape;136;p20"/>
          <p:cNvSpPr txBox="1"/>
          <p:nvPr/>
        </p:nvSpPr>
        <p:spPr>
          <a:xfrm>
            <a:off x="5106000" y="116050"/>
            <a:ext cx="3798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DM Sans"/>
                <a:ea typeface="DM Sans"/>
                <a:cs typeface="DM Sans"/>
                <a:sym typeface="DM Sans"/>
              </a:rPr>
              <a:t>Intro</a:t>
            </a:r>
            <a:r>
              <a:rPr lang="en" sz="1100">
                <a:latin typeface="DM Sans"/>
                <a:ea typeface="DM Sans"/>
                <a:cs typeface="DM Sans"/>
                <a:sym typeface="DM Sans"/>
              </a:rPr>
              <a:t> &gt; </a:t>
            </a:r>
            <a:r>
              <a:rPr b="1" lang="en" sz="1100">
                <a:latin typeface="DM Sans"/>
                <a:ea typeface="DM Sans"/>
                <a:cs typeface="DM Sans"/>
                <a:sym typeface="DM Sans"/>
              </a:rPr>
              <a:t>HE</a:t>
            </a:r>
            <a:r>
              <a:rPr lang="en" sz="1100">
                <a:latin typeface="DM Sans"/>
                <a:ea typeface="DM Sans"/>
                <a:cs typeface="DM Sans"/>
                <a:sym typeface="DM Sans"/>
              </a:rPr>
              <a:t> &gt; Revisions &gt; Prototype &gt; Demo</a:t>
            </a:r>
            <a:endParaRPr sz="1100">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aphicFrame>
        <p:nvGraphicFramePr>
          <p:cNvPr id="141" name="Google Shape;141;p21"/>
          <p:cNvGraphicFramePr/>
          <p:nvPr/>
        </p:nvGraphicFramePr>
        <p:xfrm>
          <a:off x="311700" y="323850"/>
          <a:ext cx="3000000" cy="3000000"/>
        </p:xfrm>
        <a:graphic>
          <a:graphicData uri="http://schemas.openxmlformats.org/drawingml/2006/table">
            <a:tbl>
              <a:tblPr>
                <a:noFill/>
                <a:tableStyleId>{8F6954D7-EE0D-414A-B82E-1FD638FC4B9B}</a:tableStyleId>
              </a:tblPr>
              <a:tblGrid>
                <a:gridCol w="2130150"/>
                <a:gridCol w="2130150"/>
                <a:gridCol w="2130150"/>
                <a:gridCol w="2130150"/>
              </a:tblGrid>
              <a:tr h="514550">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Category</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 Viol. Sev 3</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 Viol Sev 4</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Source Sans Pro"/>
                          <a:ea typeface="Source Sans Pro"/>
                          <a:cs typeface="Source Sans Pro"/>
                          <a:sym typeface="Source Sans Pro"/>
                        </a:rPr>
                        <a:t># Viol. (total)</a:t>
                      </a:r>
                      <a:endParaRPr b="1" sz="1200">
                        <a:latin typeface="Source Sans Pro"/>
                        <a:ea typeface="Source Sans Pro"/>
                        <a:cs typeface="Source Sans Pro"/>
                        <a:sym typeface="Source Sans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b="1" lang="en" sz="1100">
                          <a:latin typeface="Source Sans Pro"/>
                          <a:ea typeface="Source Sans Pro"/>
                          <a:cs typeface="Source Sans Pro"/>
                          <a:sym typeface="Source Sans Pro"/>
                        </a:rPr>
                        <a:t>H1: Visibility of Status </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4</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6</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H2: Match Sys &amp; World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H3: User Control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4</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H4: Consistency &amp; Standards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H5: Error Prevention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H6: Recognition not Recall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2</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2</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H7: Efficiency of Use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H8: Minimalist Design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2</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3</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H9: Help Users with Errors </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0</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Source Sans Pro"/>
                          <a:ea typeface="Source Sans Pro"/>
                          <a:cs typeface="Source Sans Pro"/>
                          <a:sym typeface="Source Sans Pro"/>
                        </a:rPr>
                        <a:t>1</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b="1" lang="en" sz="1100">
                          <a:latin typeface="Source Sans Pro"/>
                          <a:ea typeface="Source Sans Pro"/>
                          <a:cs typeface="Source Sans Pro"/>
                          <a:sym typeface="Source Sans Pro"/>
                        </a:rPr>
                        <a:t>H10: Help &amp; Documentation </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latin typeface="Source Sans Pro"/>
                          <a:ea typeface="Source Sans Pro"/>
                          <a:cs typeface="Source Sans Pro"/>
                          <a:sym typeface="Source Sans Pro"/>
                        </a:rPr>
                        <a:t>3</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5</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b="1" lang="en" sz="1100">
                          <a:latin typeface="Source Sans Pro"/>
                          <a:ea typeface="Source Sans Pro"/>
                          <a:cs typeface="Source Sans Pro"/>
                          <a:sym typeface="Source Sans Pro"/>
                        </a:rPr>
                        <a:t>H11: Accessible </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4</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1</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5</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H12: Fairness &amp; Inclusion</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0</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1</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1</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0000">
                <a:tc>
                  <a:txBody>
                    <a:bodyPr/>
                    <a:lstStyle/>
                    <a:p>
                      <a:pPr indent="0" lvl="0" marL="95123" rtl="0" algn="l">
                        <a:spcBef>
                          <a:spcPts val="0"/>
                        </a:spcBef>
                        <a:spcAft>
                          <a:spcPts val="0"/>
                        </a:spcAft>
                        <a:buNone/>
                      </a:pPr>
                      <a:r>
                        <a:rPr lang="en" sz="1100">
                          <a:latin typeface="Source Sans Pro"/>
                          <a:ea typeface="Source Sans Pro"/>
                          <a:cs typeface="Source Sans Pro"/>
                          <a:sym typeface="Source Sans Pro"/>
                        </a:rPr>
                        <a:t>H13: Value Alignment</a:t>
                      </a:r>
                      <a:endParaRPr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0</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Source Sans Pro"/>
                          <a:ea typeface="Source Sans Pro"/>
                          <a:cs typeface="Source Sans Pro"/>
                          <a:sym typeface="Source Sans Pro"/>
                        </a:rPr>
                        <a:t>2</a:t>
                      </a:r>
                      <a:endParaRPr b="1" sz="1100">
                        <a:latin typeface="Source Sans Pro"/>
                        <a:ea typeface="Source Sans Pro"/>
                        <a:cs typeface="Source Sans Pro"/>
                        <a:sym typeface="Source Sans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